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662" r:id="rId2"/>
  </p:sldMasterIdLst>
  <p:notesMasterIdLst>
    <p:notesMasterId r:id="rId23"/>
  </p:notesMasterIdLst>
  <p:handoutMasterIdLst>
    <p:handoutMasterId r:id="rId24"/>
  </p:handoutMasterIdLst>
  <p:sldIdLst>
    <p:sldId id="295" r:id="rId3"/>
    <p:sldId id="312" r:id="rId4"/>
    <p:sldId id="313" r:id="rId5"/>
    <p:sldId id="324" r:id="rId6"/>
    <p:sldId id="323" r:id="rId7"/>
    <p:sldId id="337" r:id="rId8"/>
    <p:sldId id="325" r:id="rId9"/>
    <p:sldId id="327" r:id="rId10"/>
    <p:sldId id="326" r:id="rId11"/>
    <p:sldId id="334" r:id="rId12"/>
    <p:sldId id="330" r:id="rId13"/>
    <p:sldId id="329" r:id="rId14"/>
    <p:sldId id="332" r:id="rId15"/>
    <p:sldId id="340" r:id="rId16"/>
    <p:sldId id="331" r:id="rId17"/>
    <p:sldId id="317" r:id="rId18"/>
    <p:sldId id="320" r:id="rId19"/>
    <p:sldId id="339" r:id="rId20"/>
    <p:sldId id="335" r:id="rId21"/>
    <p:sldId id="303" r:id="rId22"/>
  </p:sldIdLst>
  <p:sldSz cx="9144000" cy="6858000" type="screen4x3"/>
  <p:notesSz cx="6797675" cy="9928225"/>
  <p:defaultTextStyle>
    <a:defPPr>
      <a:defRPr lang="en-US"/>
    </a:defPPr>
    <a:lvl1pPr algn="l" rtl="0" fontAlgn="base">
      <a:spcBef>
        <a:spcPct val="0"/>
      </a:spcBef>
      <a:spcAft>
        <a:spcPct val="0"/>
      </a:spcAft>
      <a:defRPr sz="2400" b="1" kern="1200">
        <a:solidFill>
          <a:schemeClr val="tx1"/>
        </a:solidFill>
        <a:latin typeface="Arial" charset="0"/>
        <a:ea typeface="+mn-ea"/>
        <a:cs typeface="Times New Roman" pitchFamily="18" charset="0"/>
      </a:defRPr>
    </a:lvl1pPr>
    <a:lvl2pPr marL="457200" algn="l" rtl="0" fontAlgn="base">
      <a:spcBef>
        <a:spcPct val="0"/>
      </a:spcBef>
      <a:spcAft>
        <a:spcPct val="0"/>
      </a:spcAft>
      <a:defRPr sz="2400" b="1" kern="1200">
        <a:solidFill>
          <a:schemeClr val="tx1"/>
        </a:solidFill>
        <a:latin typeface="Arial" charset="0"/>
        <a:ea typeface="+mn-ea"/>
        <a:cs typeface="Times New Roman" pitchFamily="18" charset="0"/>
      </a:defRPr>
    </a:lvl2pPr>
    <a:lvl3pPr marL="914400" algn="l" rtl="0" fontAlgn="base">
      <a:spcBef>
        <a:spcPct val="0"/>
      </a:spcBef>
      <a:spcAft>
        <a:spcPct val="0"/>
      </a:spcAft>
      <a:defRPr sz="2400" b="1" kern="1200">
        <a:solidFill>
          <a:schemeClr val="tx1"/>
        </a:solidFill>
        <a:latin typeface="Arial"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Arial"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Arial" charset="0"/>
        <a:ea typeface="+mn-ea"/>
        <a:cs typeface="Times New Roman" pitchFamily="18" charset="0"/>
      </a:defRPr>
    </a:lvl5pPr>
    <a:lvl6pPr marL="2286000" algn="l" defTabSz="914400" rtl="0" eaLnBrk="1" latinLnBrk="0" hangingPunct="1">
      <a:defRPr sz="2400" b="1" kern="1200">
        <a:solidFill>
          <a:schemeClr val="tx1"/>
        </a:solidFill>
        <a:latin typeface="Arial" charset="0"/>
        <a:ea typeface="+mn-ea"/>
        <a:cs typeface="Times New Roman" pitchFamily="18" charset="0"/>
      </a:defRPr>
    </a:lvl6pPr>
    <a:lvl7pPr marL="2743200" algn="l" defTabSz="914400" rtl="0" eaLnBrk="1" latinLnBrk="0" hangingPunct="1">
      <a:defRPr sz="2400" b="1" kern="1200">
        <a:solidFill>
          <a:schemeClr val="tx1"/>
        </a:solidFill>
        <a:latin typeface="Arial" charset="0"/>
        <a:ea typeface="+mn-ea"/>
        <a:cs typeface="Times New Roman" pitchFamily="18" charset="0"/>
      </a:defRPr>
    </a:lvl7pPr>
    <a:lvl8pPr marL="3200400" algn="l" defTabSz="914400" rtl="0" eaLnBrk="1" latinLnBrk="0" hangingPunct="1">
      <a:defRPr sz="2400" b="1" kern="1200">
        <a:solidFill>
          <a:schemeClr val="tx1"/>
        </a:solidFill>
        <a:latin typeface="Arial" charset="0"/>
        <a:ea typeface="+mn-ea"/>
        <a:cs typeface="Times New Roman" pitchFamily="18" charset="0"/>
      </a:defRPr>
    </a:lvl8pPr>
    <a:lvl9pPr marL="3657600" algn="l" defTabSz="914400" rtl="0" eaLnBrk="1" latinLnBrk="0" hangingPunct="1">
      <a:defRPr sz="2400" b="1"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ECFF"/>
    <a:srgbClr val="E1F2F3"/>
    <a:srgbClr val="D4D8E4"/>
    <a:srgbClr val="FEE3D2"/>
    <a:srgbClr val="FFFF00"/>
    <a:srgbClr val="528CC6"/>
    <a:srgbClr val="FFD28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8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latin typeface="Times"/>
              </a:defRPr>
            </a:lvl1pPr>
          </a:lstStyle>
          <a:p>
            <a:pPr>
              <a:defRPr/>
            </a:pPr>
            <a:endParaRPr lang="da-DK"/>
          </a:p>
        </p:txBody>
      </p:sp>
      <p:sp>
        <p:nvSpPr>
          <p:cNvPr id="389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a:defRPr>
            </a:lvl1pPr>
          </a:lstStyle>
          <a:p>
            <a:pPr>
              <a:defRPr/>
            </a:pPr>
            <a:endParaRPr lang="da-DK"/>
          </a:p>
        </p:txBody>
      </p:sp>
      <p:sp>
        <p:nvSpPr>
          <p:cNvPr id="3891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latin typeface="Times"/>
              </a:defRPr>
            </a:lvl1pPr>
          </a:lstStyle>
          <a:p>
            <a:pPr>
              <a:defRPr/>
            </a:pPr>
            <a:endParaRPr lang="da-DK"/>
          </a:p>
        </p:txBody>
      </p:sp>
      <p:sp>
        <p:nvSpPr>
          <p:cNvPr id="38917"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a:defRPr>
            </a:lvl1pPr>
          </a:lstStyle>
          <a:p>
            <a:pPr>
              <a:defRPr/>
            </a:pPr>
            <a:fld id="{45F9E1CE-C447-46EA-832F-8CC6C1C60A43}" type="slidenum">
              <a:rPr lang="da-DK"/>
              <a:pPr>
                <a:defRPr/>
              </a:pPr>
              <a:t>‹nr.›</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lgn="l" eaLnBrk="0" hangingPunct="0">
              <a:defRPr sz="1200" b="0">
                <a:latin typeface="Times"/>
              </a:defRPr>
            </a:lvl1pPr>
          </a:lstStyle>
          <a:p>
            <a:pPr>
              <a:defRPr/>
            </a:pPr>
            <a:endParaRPr lang="da-DK"/>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b="0">
                <a:latin typeface="Times"/>
              </a:defRPr>
            </a:lvl1pPr>
          </a:lstStyle>
          <a:p>
            <a:pPr>
              <a:defRPr/>
            </a:pPr>
            <a:fld id="{E228C026-C97B-43C0-866C-478488D0705B}" type="datetimeFigureOut">
              <a:rPr lang="da-DK"/>
              <a:pPr>
                <a:defRPr/>
              </a:pPr>
              <a:t>11-11-2009</a:t>
            </a:fld>
            <a:endParaRPr lang="da-DK"/>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smtClean="0"/>
          </a:p>
        </p:txBody>
      </p:sp>
      <p:sp>
        <p:nvSpPr>
          <p:cNvPr id="6" name="Footer Placeholder 5"/>
          <p:cNvSpPr>
            <a:spLocks noGrp="1"/>
          </p:cNvSpPr>
          <p:nvPr>
            <p:ph type="ftr" sz="quarter" idx="4"/>
          </p:nvPr>
        </p:nvSpPr>
        <p:spPr>
          <a:xfrm>
            <a:off x="0" y="9429750"/>
            <a:ext cx="2946400" cy="496888"/>
          </a:xfrm>
          <a:prstGeom prst="rect">
            <a:avLst/>
          </a:prstGeom>
        </p:spPr>
        <p:txBody>
          <a:bodyPr vert="horz" wrap="square" lIns="91440" tIns="45720" rIns="91440" bIns="45720" numCol="1" anchor="b" anchorCtr="0" compatLnSpc="1">
            <a:prstTxWarp prst="textNoShape">
              <a:avLst/>
            </a:prstTxWarp>
          </a:bodyPr>
          <a:lstStyle>
            <a:lvl1pPr algn="l" eaLnBrk="0" hangingPunct="0">
              <a:defRPr sz="1200" b="0">
                <a:latin typeface="Times"/>
              </a:defRPr>
            </a:lvl1pPr>
          </a:lstStyle>
          <a:p>
            <a:pPr>
              <a:defRPr/>
            </a:pPr>
            <a:endParaRPr lang="da-DK"/>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b="0">
                <a:latin typeface="Times"/>
              </a:defRPr>
            </a:lvl1pPr>
          </a:lstStyle>
          <a:p>
            <a:pPr>
              <a:defRPr/>
            </a:pPr>
            <a:fld id="{F3A00677-FC13-40AD-A39C-C1C7076346BF}" type="slidenum">
              <a:rPr lang="da-DK"/>
              <a:pPr>
                <a:defRPr/>
              </a:pPr>
              <a:t>‹nr.›</a:t>
            </a:fld>
            <a:endParaRPr lang="da-D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a:lstStyle/>
          <a:p>
            <a:pPr eaLnBrk="1" hangingPunct="1"/>
            <a:endParaRPr lang="da-D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r>
              <a:rPr lang="da-DK" sz="1600" smtClean="0"/>
              <a:t>Despite the parallelling to a petroleum refinery, a full scale modern biorefinery will differ with respect to numerous features. </a:t>
            </a:r>
          </a:p>
          <a:p>
            <a:r>
              <a:rPr lang="da-DK" sz="1600" smtClean="0"/>
              <a:t>The input will probably be highly variable solid matter with a resonable high water content in contrast to the all liquid no water input in the almost waterfree crude oil. The redox level and oxygen content also differs markedly between the two. But the </a:t>
            </a:r>
            <a:r>
              <a:rPr lang="da-DK" sz="1600" b="1" smtClean="0"/>
              <a:t>really marked differenc</a:t>
            </a:r>
            <a:r>
              <a:rPr lang="da-DK" sz="1600" smtClean="0"/>
              <a:t>e lies in the use of biological processes in the biorefinery in combination with the physicochemical processes used in the petroleum refinery. The heterogeneous biomass together with all the new processes, which have to be developed is really a challenge combining biology, biotechnology, chemistry and chemical engineering. But similar to the petroleum refinery, where every single liter is utilized, Birgitte Ahrings Carbon Slaugtherhouse concept maximizing the exploitation of </a:t>
            </a:r>
            <a:r>
              <a:rPr lang="da-DK" sz="1600" b="1" smtClean="0"/>
              <a:t>all </a:t>
            </a:r>
            <a:r>
              <a:rPr lang="da-DK" sz="1600" smtClean="0"/>
              <a:t>fractions of a biomass, and recycling all waste streams can probably be incorporated in a fully developed biorefinery.</a:t>
            </a:r>
            <a:endParaRPr lang="da-DK" sz="1600" b="1" smtClean="0"/>
          </a:p>
        </p:txBody>
      </p:sp>
      <p:sp>
        <p:nvSpPr>
          <p:cNvPr id="32771" name="Slide Number Placeholder 3"/>
          <p:cNvSpPr>
            <a:spLocks noGrp="1"/>
          </p:cNvSpPr>
          <p:nvPr>
            <p:ph type="sldNum" sz="quarter" idx="5"/>
          </p:nvPr>
        </p:nvSpPr>
        <p:spPr bwMode="auto">
          <a:noFill/>
          <a:ln>
            <a:miter lim="800000"/>
            <a:headEnd/>
            <a:tailEnd/>
          </a:ln>
        </p:spPr>
        <p:txBody>
          <a:bodyPr/>
          <a:lstStyle/>
          <a:p>
            <a:fld id="{509C66C5-2924-48C1-A413-9F92668B27E9}" type="slidenum">
              <a:rPr lang="da-DK" smtClean="0"/>
              <a:pPr/>
              <a:t>4</a:t>
            </a:fld>
            <a:endParaRPr 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a:lstStyle/>
          <a:p>
            <a:fld id="{8ADFC83A-8508-48CE-B39C-591E758B6084}" type="slidenum">
              <a:rPr lang="da-DK" smtClean="0"/>
              <a:pPr/>
              <a:t>6</a:t>
            </a:fld>
            <a:endParaRPr lang="da-DK" smtClean="0"/>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a:lstStyle/>
          <a:p>
            <a:pPr>
              <a:spcBef>
                <a:spcPct val="20000"/>
              </a:spcBef>
              <a:buClr>
                <a:srgbClr val="FF0000"/>
              </a:buClr>
              <a:buSzPct val="75000"/>
              <a:buFont typeface="Monotype Sorts"/>
              <a:buChar char="l"/>
            </a:pPr>
            <a:r>
              <a:rPr lang="en-GB" smtClean="0"/>
              <a:t>Pectate Lyase, e.g. </a:t>
            </a:r>
            <a:r>
              <a:rPr lang="en-GB" i="1" smtClean="0"/>
              <a:t>Scourzyme L</a:t>
            </a:r>
            <a:r>
              <a:rPr lang="en-GB" smtClean="0"/>
              <a:t>, can at pH 8-9 and 25-600C remove up to 75% pectin</a:t>
            </a:r>
          </a:p>
          <a:p>
            <a:pPr>
              <a:spcBef>
                <a:spcPct val="20000"/>
              </a:spcBef>
              <a:buClr>
                <a:srgbClr val="FF0000"/>
              </a:buClr>
              <a:buSzPct val="75000"/>
              <a:buFont typeface="Monotype Sorts"/>
              <a:buChar char="l"/>
            </a:pPr>
            <a:r>
              <a:rPr lang="en-GB" smtClean="0"/>
              <a:t>After the enzyme reaction waxes can be removed at higher temperatures (75-950C) applying a sequestrant and an emulsifier</a:t>
            </a:r>
          </a:p>
          <a:p>
            <a:pPr>
              <a:spcBef>
                <a:spcPct val="20000"/>
              </a:spcBef>
              <a:buClr>
                <a:srgbClr val="FF0000"/>
              </a:buClr>
              <a:buSzPct val="75000"/>
              <a:buFont typeface="Monotype Sorts"/>
              <a:buChar char="l"/>
            </a:pPr>
            <a:r>
              <a:rPr lang="en-GB" smtClean="0"/>
              <a:t>Alternatively waxes are removed in a low-alkaline bleach at app. 95 0C</a:t>
            </a:r>
          </a:p>
          <a:p>
            <a:pPr>
              <a:buFontTx/>
              <a:buChar cha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r>
              <a:rPr lang="da-DK" sz="2400" smtClean="0"/>
              <a:t>The platforms are numerous (currently we operate with 10 different platforms, but this figure will probably increase.</a:t>
            </a:r>
          </a:p>
        </p:txBody>
      </p:sp>
      <p:sp>
        <p:nvSpPr>
          <p:cNvPr id="37891" name="Slide Number Placeholder 3"/>
          <p:cNvSpPr>
            <a:spLocks noGrp="1"/>
          </p:cNvSpPr>
          <p:nvPr>
            <p:ph type="sldNum" sz="quarter" idx="5"/>
          </p:nvPr>
        </p:nvSpPr>
        <p:spPr bwMode="auto">
          <a:noFill/>
          <a:ln>
            <a:miter lim="800000"/>
            <a:headEnd/>
            <a:tailEnd/>
          </a:ln>
        </p:spPr>
        <p:txBody>
          <a:bodyPr/>
          <a:lstStyle/>
          <a:p>
            <a:fld id="{A7715D74-48EB-4DA6-96AF-93F218A36E05}" type="slidenum">
              <a:rPr lang="da-DK" smtClean="0"/>
              <a:pPr/>
              <a:t>7</a:t>
            </a:fld>
            <a:endParaRPr lang="da-DK"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r>
              <a:rPr lang="da-DK" sz="2400" smtClean="0"/>
              <a:t>All steps in food production are wasteful from the crop residues, through the processing to sale and consumption and digestion +++ the environmental consequences of food production</a:t>
            </a:r>
          </a:p>
        </p:txBody>
      </p:sp>
      <p:sp>
        <p:nvSpPr>
          <p:cNvPr id="39939" name="Slide Number Placeholder 3"/>
          <p:cNvSpPr>
            <a:spLocks noGrp="1"/>
          </p:cNvSpPr>
          <p:nvPr>
            <p:ph type="sldNum" sz="quarter" idx="5"/>
          </p:nvPr>
        </p:nvSpPr>
        <p:spPr bwMode="auto">
          <a:noFill/>
          <a:ln>
            <a:miter lim="800000"/>
            <a:headEnd/>
            <a:tailEnd/>
          </a:ln>
        </p:spPr>
        <p:txBody>
          <a:bodyPr/>
          <a:lstStyle/>
          <a:p>
            <a:fld id="{712C1B69-2D6C-4EA8-81C8-EEB5591C7D43}" type="slidenum">
              <a:rPr lang="da-DK" smtClean="0"/>
              <a:pPr/>
              <a:t>8</a:t>
            </a:fld>
            <a:endParaRPr lang="da-D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r>
              <a:rPr lang="da-DK" sz="2000" smtClean="0"/>
              <a:t>Similar to the multiple diversion possibilities in a petroleum refinery, an integrated biorefinery leaves the possibility to maximize the outputs. The discussions about limited ressource availability, will put a qualitative demand on the utilization of biomass. This is not the case for wastes yet (you have probably all heard yesterday that &gt; 1 mio tonnes straw is left on the fields in DK alone), but several people have pointed out that biomass wastes in the long run will be to precious to be wasted as low value outputs . The figure shows that to optimize the rentability/profit of a biorefinery, the more that can be exploited at the highest levels in the triangle – the better.</a:t>
            </a:r>
          </a:p>
        </p:txBody>
      </p:sp>
      <p:sp>
        <p:nvSpPr>
          <p:cNvPr id="41987" name="Slide Number Placeholder 3"/>
          <p:cNvSpPr>
            <a:spLocks noGrp="1"/>
          </p:cNvSpPr>
          <p:nvPr>
            <p:ph type="sldNum" sz="quarter" idx="5"/>
          </p:nvPr>
        </p:nvSpPr>
        <p:spPr bwMode="auto">
          <a:noFill/>
          <a:ln>
            <a:miter lim="800000"/>
            <a:headEnd/>
            <a:tailEnd/>
          </a:ln>
        </p:spPr>
        <p:txBody>
          <a:bodyPr/>
          <a:lstStyle/>
          <a:p>
            <a:fld id="{C8DE962D-BAB3-4CFF-85D2-1C54F58443C5}" type="slidenum">
              <a:rPr lang="da-DK" smtClean="0"/>
              <a:pPr/>
              <a:t>9</a:t>
            </a:fld>
            <a:endParaRPr lang="da-D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370C3137-FF5F-4629-9339-95C414436267}" type="slidenum">
              <a:rPr lang="da-DK"/>
              <a:pPr>
                <a:defRPr/>
              </a:pPr>
              <a:t>‹nr.›</a:t>
            </a:fld>
            <a:endParaRPr lang="da-DK"/>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74E45626-EF4D-4DC2-AA78-01C3B276DC38}" type="slidenum">
              <a:rPr lang="da-DK"/>
              <a:pPr>
                <a:defRPr/>
              </a:pPr>
              <a:t>‹nr.›</a:t>
            </a:fld>
            <a:endParaRPr lang="da-DK"/>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295400"/>
            <a:ext cx="18669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1295400"/>
            <a:ext cx="54483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00C0271E-824D-44B9-B2C9-C8CF6FB78E8E}" type="slidenum">
              <a:rPr lang="da-DK"/>
              <a:pPr>
                <a:defRPr/>
              </a:pPr>
              <a:t>‹nr.›</a:t>
            </a:fld>
            <a:endParaRPr lang="da-DK"/>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36"/>
          <p:cNvSpPr>
            <a:spLocks noGrp="1" noChangeArrowheads="1"/>
          </p:cNvSpPr>
          <p:nvPr>
            <p:ph type="sldNum" sz="quarter" idx="10"/>
          </p:nvPr>
        </p:nvSpPr>
        <p:spPr>
          <a:ln/>
        </p:spPr>
        <p:txBody>
          <a:bodyPr/>
          <a:lstStyle>
            <a:lvl1pPr>
              <a:defRPr/>
            </a:lvl1pPr>
          </a:lstStyle>
          <a:p>
            <a:pPr>
              <a:defRPr/>
            </a:pPr>
            <a:fld id="{B5B17B94-DA56-4FFF-BF62-91EEA66B0A3B}" type="slidenum">
              <a:rPr lang="da-DK"/>
              <a:pPr>
                <a:defRPr/>
              </a:pPr>
              <a:t>‹nr.›</a:t>
            </a:fld>
            <a:endParaRPr lang="da-DK"/>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6"/>
          <p:cNvSpPr>
            <a:spLocks noGrp="1" noChangeArrowheads="1"/>
          </p:cNvSpPr>
          <p:nvPr>
            <p:ph type="sldNum" sz="quarter" idx="10"/>
          </p:nvPr>
        </p:nvSpPr>
        <p:spPr>
          <a:ln/>
        </p:spPr>
        <p:txBody>
          <a:bodyPr/>
          <a:lstStyle>
            <a:lvl1pPr>
              <a:defRPr/>
            </a:lvl1pPr>
          </a:lstStyle>
          <a:p>
            <a:pPr>
              <a:defRPr/>
            </a:pPr>
            <a:fld id="{84D77A97-157C-4008-8A7C-1CD739E7CDD1}" type="slidenum">
              <a:rPr lang="da-DK"/>
              <a:pPr>
                <a:defRPr/>
              </a:pPr>
              <a:t>‹nr.›</a:t>
            </a:fld>
            <a:endParaRPr lang="da-DK"/>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6"/>
          <p:cNvSpPr>
            <a:spLocks noGrp="1" noChangeArrowheads="1"/>
          </p:cNvSpPr>
          <p:nvPr>
            <p:ph type="sldNum" sz="quarter" idx="10"/>
          </p:nvPr>
        </p:nvSpPr>
        <p:spPr>
          <a:ln/>
        </p:spPr>
        <p:txBody>
          <a:bodyPr/>
          <a:lstStyle>
            <a:lvl1pPr>
              <a:defRPr/>
            </a:lvl1pPr>
          </a:lstStyle>
          <a:p>
            <a:pPr>
              <a:defRPr/>
            </a:pPr>
            <a:fld id="{7D5D13AF-DC10-4298-9E91-F0496245FFF6}" type="slidenum">
              <a:rPr lang="da-DK"/>
              <a:pPr>
                <a:defRPr/>
              </a:pPr>
              <a:t>‹nr.›</a:t>
            </a:fld>
            <a:endParaRPr lang="da-DK"/>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133600"/>
            <a:ext cx="3657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33600"/>
            <a:ext cx="3657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6"/>
          <p:cNvSpPr>
            <a:spLocks noGrp="1" noChangeArrowheads="1"/>
          </p:cNvSpPr>
          <p:nvPr>
            <p:ph type="sldNum" sz="quarter" idx="10"/>
          </p:nvPr>
        </p:nvSpPr>
        <p:spPr>
          <a:ln/>
        </p:spPr>
        <p:txBody>
          <a:bodyPr/>
          <a:lstStyle>
            <a:lvl1pPr>
              <a:defRPr/>
            </a:lvl1pPr>
          </a:lstStyle>
          <a:p>
            <a:pPr>
              <a:defRPr/>
            </a:pPr>
            <a:fld id="{C6DB4593-106D-4D7F-8ABF-BDA0AA4AE28C}" type="slidenum">
              <a:rPr lang="da-DK"/>
              <a:pPr>
                <a:defRPr/>
              </a:pPr>
              <a:t>‹nr.›</a:t>
            </a:fld>
            <a:endParaRPr lang="da-DK"/>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6"/>
          <p:cNvSpPr>
            <a:spLocks noGrp="1" noChangeArrowheads="1"/>
          </p:cNvSpPr>
          <p:nvPr>
            <p:ph type="sldNum" sz="quarter" idx="10"/>
          </p:nvPr>
        </p:nvSpPr>
        <p:spPr>
          <a:ln/>
        </p:spPr>
        <p:txBody>
          <a:bodyPr/>
          <a:lstStyle>
            <a:lvl1pPr>
              <a:defRPr/>
            </a:lvl1pPr>
          </a:lstStyle>
          <a:p>
            <a:pPr>
              <a:defRPr/>
            </a:pPr>
            <a:fld id="{85437D35-751E-4D2D-913C-26C3B297DD76}" type="slidenum">
              <a:rPr lang="da-DK"/>
              <a:pPr>
                <a:defRPr/>
              </a:pPr>
              <a:t>‹nr.›</a:t>
            </a:fld>
            <a:endParaRPr lang="da-DK"/>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6"/>
          <p:cNvSpPr>
            <a:spLocks noGrp="1" noChangeArrowheads="1"/>
          </p:cNvSpPr>
          <p:nvPr>
            <p:ph type="sldNum" sz="quarter" idx="10"/>
          </p:nvPr>
        </p:nvSpPr>
        <p:spPr>
          <a:ln/>
        </p:spPr>
        <p:txBody>
          <a:bodyPr/>
          <a:lstStyle>
            <a:lvl1pPr>
              <a:defRPr/>
            </a:lvl1pPr>
          </a:lstStyle>
          <a:p>
            <a:pPr>
              <a:defRPr/>
            </a:pPr>
            <a:fld id="{70B7039A-5E01-4D78-B311-9500EE7505F3}" type="slidenum">
              <a:rPr lang="da-DK"/>
              <a:pPr>
                <a:defRPr/>
              </a:pPr>
              <a:t>‹nr.›</a:t>
            </a:fld>
            <a:endParaRPr lang="da-DK"/>
          </a:p>
        </p:txBody>
      </p:sp>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6"/>
          <p:cNvSpPr>
            <a:spLocks noGrp="1" noChangeArrowheads="1"/>
          </p:cNvSpPr>
          <p:nvPr>
            <p:ph type="sldNum" sz="quarter" idx="10"/>
          </p:nvPr>
        </p:nvSpPr>
        <p:spPr>
          <a:ln/>
        </p:spPr>
        <p:txBody>
          <a:bodyPr/>
          <a:lstStyle>
            <a:lvl1pPr>
              <a:defRPr/>
            </a:lvl1pPr>
          </a:lstStyle>
          <a:p>
            <a:pPr>
              <a:defRPr/>
            </a:pPr>
            <a:fld id="{C630712A-407F-471F-8432-7640B0BD2B17}" type="slidenum">
              <a:rPr lang="da-DK"/>
              <a:pPr>
                <a:defRPr/>
              </a:pPr>
              <a:t>‹nr.›</a:t>
            </a:fld>
            <a:endParaRPr lang="da-DK"/>
          </a:p>
        </p:txBody>
      </p:sp>
    </p:spTree>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6"/>
          <p:cNvSpPr>
            <a:spLocks noGrp="1" noChangeArrowheads="1"/>
          </p:cNvSpPr>
          <p:nvPr>
            <p:ph type="sldNum" sz="quarter" idx="10"/>
          </p:nvPr>
        </p:nvSpPr>
        <p:spPr>
          <a:ln/>
        </p:spPr>
        <p:txBody>
          <a:bodyPr/>
          <a:lstStyle>
            <a:lvl1pPr>
              <a:defRPr/>
            </a:lvl1pPr>
          </a:lstStyle>
          <a:p>
            <a:pPr>
              <a:defRPr/>
            </a:pPr>
            <a:fld id="{ECDD112F-2B0D-4B27-855D-C9C966F00916}" type="slidenum">
              <a:rPr lang="da-DK"/>
              <a:pPr>
                <a:defRPr/>
              </a:pPr>
              <a:t>‹nr.›</a:t>
            </a:fld>
            <a:endParaRPr lang="da-DK"/>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C2BF2EFC-C745-4517-A4D4-228A5BA0395A}" type="slidenum">
              <a:rPr lang="da-DK"/>
              <a:pPr>
                <a:defRPr/>
              </a:pPr>
              <a:t>‹nr.›</a:t>
            </a:fld>
            <a:endParaRPr lang="da-DK"/>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6"/>
          <p:cNvSpPr>
            <a:spLocks noGrp="1" noChangeArrowheads="1"/>
          </p:cNvSpPr>
          <p:nvPr>
            <p:ph type="sldNum" sz="quarter" idx="10"/>
          </p:nvPr>
        </p:nvSpPr>
        <p:spPr>
          <a:ln/>
        </p:spPr>
        <p:txBody>
          <a:bodyPr/>
          <a:lstStyle>
            <a:lvl1pPr>
              <a:defRPr/>
            </a:lvl1pPr>
          </a:lstStyle>
          <a:p>
            <a:pPr>
              <a:defRPr/>
            </a:pPr>
            <a:fld id="{6B714D75-471A-4030-855E-0415A1F4F577}" type="slidenum">
              <a:rPr lang="da-DK"/>
              <a:pPr>
                <a:defRPr/>
              </a:pPr>
              <a:t>‹nr.›</a:t>
            </a:fld>
            <a:endParaRPr lang="da-DK"/>
          </a:p>
        </p:txBody>
      </p:sp>
    </p:spTree>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6"/>
          <p:cNvSpPr>
            <a:spLocks noGrp="1" noChangeArrowheads="1"/>
          </p:cNvSpPr>
          <p:nvPr>
            <p:ph type="sldNum" sz="quarter" idx="10"/>
          </p:nvPr>
        </p:nvSpPr>
        <p:spPr>
          <a:ln/>
        </p:spPr>
        <p:txBody>
          <a:bodyPr/>
          <a:lstStyle>
            <a:lvl1pPr>
              <a:defRPr/>
            </a:lvl1pPr>
          </a:lstStyle>
          <a:p>
            <a:pPr>
              <a:defRPr/>
            </a:pPr>
            <a:fld id="{107BDD9B-9FE6-425B-8961-335761600519}" type="slidenum">
              <a:rPr lang="da-DK"/>
              <a:pPr>
                <a:defRPr/>
              </a:pPr>
              <a:t>‹nr.›</a:t>
            </a:fld>
            <a:endParaRPr lang="da-DK"/>
          </a:p>
        </p:txBody>
      </p:sp>
    </p:spTree>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295400"/>
            <a:ext cx="18669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1295400"/>
            <a:ext cx="54483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6"/>
          <p:cNvSpPr>
            <a:spLocks noGrp="1" noChangeArrowheads="1"/>
          </p:cNvSpPr>
          <p:nvPr>
            <p:ph type="sldNum" sz="quarter" idx="10"/>
          </p:nvPr>
        </p:nvSpPr>
        <p:spPr>
          <a:ln/>
        </p:spPr>
        <p:txBody>
          <a:bodyPr/>
          <a:lstStyle>
            <a:lvl1pPr>
              <a:defRPr/>
            </a:lvl1pPr>
          </a:lstStyle>
          <a:p>
            <a:pPr>
              <a:defRPr/>
            </a:pPr>
            <a:fld id="{74527E9D-0D79-435A-ABD9-356729151C8B}" type="slidenum">
              <a:rPr lang="da-DK"/>
              <a:pPr>
                <a:defRPr/>
              </a:pPr>
              <a:t>‹nr.›</a:t>
            </a:fld>
            <a:endParaRPr lang="da-DK"/>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C4C70B5B-B5B0-4AA0-8455-F286AA2B47DD}" type="slidenum">
              <a:rPr lang="da-DK"/>
              <a:pPr>
                <a:defRPr/>
              </a:pPr>
              <a:t>‹nr.›</a:t>
            </a:fld>
            <a:endParaRPr lang="da-DK"/>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133600"/>
            <a:ext cx="3657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33600"/>
            <a:ext cx="3657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fld id="{7D8CAC7F-D67A-4D7B-A5CE-F6456696B634}" type="slidenum">
              <a:rPr lang="da-DK"/>
              <a:pPr>
                <a:defRPr/>
              </a:pPr>
              <a:t>‹nr.›</a:t>
            </a:fld>
            <a:endParaRPr lang="da-DK"/>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sldNum" sz="quarter" idx="10"/>
          </p:nvPr>
        </p:nvSpPr>
        <p:spPr>
          <a:ln/>
        </p:spPr>
        <p:txBody>
          <a:bodyPr/>
          <a:lstStyle>
            <a:lvl1pPr>
              <a:defRPr/>
            </a:lvl1pPr>
          </a:lstStyle>
          <a:p>
            <a:pPr>
              <a:defRPr/>
            </a:pPr>
            <a:fld id="{0A68C9E9-CC32-41A2-BC0E-CBA6C5C85B53}" type="slidenum">
              <a:rPr lang="da-DK"/>
              <a:pPr>
                <a:defRPr/>
              </a:pPr>
              <a:t>‹nr.›</a:t>
            </a:fld>
            <a:endParaRPr lang="da-DK"/>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sldNum" sz="quarter" idx="10"/>
          </p:nvPr>
        </p:nvSpPr>
        <p:spPr>
          <a:ln/>
        </p:spPr>
        <p:txBody>
          <a:bodyPr/>
          <a:lstStyle>
            <a:lvl1pPr>
              <a:defRPr/>
            </a:lvl1pPr>
          </a:lstStyle>
          <a:p>
            <a:pPr>
              <a:defRPr/>
            </a:pPr>
            <a:fld id="{6EAFFE51-31A5-4C38-BF73-EC91496F860E}" type="slidenum">
              <a:rPr lang="da-DK"/>
              <a:pPr>
                <a:defRPr/>
              </a:pPr>
              <a:t>‹nr.›</a:t>
            </a:fld>
            <a:endParaRPr lang="da-DK"/>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415CD417-16B8-47C1-9E72-BCFDE5E52730}" type="slidenum">
              <a:rPr lang="da-DK"/>
              <a:pPr>
                <a:defRPr/>
              </a:pPr>
              <a:t>‹nr.›</a:t>
            </a:fld>
            <a:endParaRPr lang="da-DK"/>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8D5B16B1-173D-4CDD-B576-55A72E86FD41}" type="slidenum">
              <a:rPr lang="da-DK"/>
              <a:pPr>
                <a:defRPr/>
              </a:pPr>
              <a:t>‹nr.›</a:t>
            </a:fld>
            <a:endParaRPr lang="da-DK"/>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B93D95BB-D7FF-4A9D-BEB4-9F916681409E}" type="slidenum">
              <a:rPr lang="da-DK"/>
              <a:pPr>
                <a:defRPr/>
              </a:pPr>
              <a:t>‹nr.›</a:t>
            </a:fld>
            <a:endParaRPr lang="da-DK"/>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400800"/>
            <a:ext cx="9144000" cy="457200"/>
          </a:xfrm>
          <a:prstGeom prst="rect">
            <a:avLst/>
          </a:prstGeom>
          <a:solidFill>
            <a:srgbClr val="546F8F"/>
          </a:solidFill>
          <a:ln w="9525">
            <a:noFill/>
            <a:miter lim="800000"/>
            <a:headEnd/>
            <a:tailEnd/>
          </a:ln>
          <a:effectLst/>
        </p:spPr>
        <p:txBody>
          <a:bodyPr wrap="none" anchor="ctr"/>
          <a:lstStyle/>
          <a:p>
            <a:pPr algn="ctr">
              <a:defRPr/>
            </a:pPr>
            <a:endParaRPr lang="da-DK">
              <a:latin typeface="Arial" pitchFamily="34" charset="0"/>
            </a:endParaRPr>
          </a:p>
        </p:txBody>
      </p:sp>
      <p:sp>
        <p:nvSpPr>
          <p:cNvPr id="3075" name="Rectangle 3"/>
          <p:cNvSpPr>
            <a:spLocks noChangeArrowheads="1"/>
          </p:cNvSpPr>
          <p:nvPr/>
        </p:nvSpPr>
        <p:spPr bwMode="auto">
          <a:xfrm>
            <a:off x="0" y="0"/>
            <a:ext cx="9144000" cy="1219200"/>
          </a:xfrm>
          <a:prstGeom prst="rect">
            <a:avLst/>
          </a:prstGeom>
          <a:solidFill>
            <a:srgbClr val="546F8F"/>
          </a:solidFill>
          <a:ln w="9525">
            <a:noFill/>
            <a:miter lim="800000"/>
            <a:headEnd/>
            <a:tailEnd/>
          </a:ln>
          <a:effectLst/>
        </p:spPr>
        <p:txBody>
          <a:bodyPr wrap="none" anchor="ctr"/>
          <a:lstStyle/>
          <a:p>
            <a:pPr algn="ctr">
              <a:defRPr/>
            </a:pPr>
            <a:endParaRPr lang="da-DK">
              <a:latin typeface="Arial" pitchFamily="34" charset="0"/>
            </a:endParaRPr>
          </a:p>
        </p:txBody>
      </p:sp>
      <p:pic>
        <p:nvPicPr>
          <p:cNvPr id="1028" name="Picture 4" descr="C:\HJ\powerpoint\segl_hvbund.jpg"/>
          <p:cNvPicPr>
            <a:picLocks noChangeAspect="1" noChangeArrowheads="1"/>
          </p:cNvPicPr>
          <p:nvPr/>
        </p:nvPicPr>
        <p:blipFill>
          <a:blip r:embed="rId13"/>
          <a:srcRect/>
          <a:stretch>
            <a:fillRect/>
          </a:stretch>
        </p:blipFill>
        <p:spPr bwMode="auto">
          <a:xfrm>
            <a:off x="6538913" y="1219200"/>
            <a:ext cx="2605087" cy="5181600"/>
          </a:xfrm>
          <a:prstGeom prst="rect">
            <a:avLst/>
          </a:prstGeom>
          <a:noFill/>
          <a:ln w="9525">
            <a:noFill/>
            <a:miter lim="800000"/>
            <a:headEnd/>
            <a:tailEnd/>
          </a:ln>
        </p:spPr>
      </p:pic>
      <p:sp>
        <p:nvSpPr>
          <p:cNvPr id="1029" name="Rectangle 11"/>
          <p:cNvSpPr>
            <a:spLocks noGrp="1" noChangeArrowheads="1"/>
          </p:cNvSpPr>
          <p:nvPr>
            <p:ph type="title"/>
          </p:nvPr>
        </p:nvSpPr>
        <p:spPr bwMode="auto">
          <a:xfrm>
            <a:off x="1219200" y="1295400"/>
            <a:ext cx="74676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da-DK" smtClean="0"/>
              <a:t>Click to edit</a:t>
            </a:r>
          </a:p>
        </p:txBody>
      </p:sp>
      <p:sp>
        <p:nvSpPr>
          <p:cNvPr id="3084" name="Rectangle 12"/>
          <p:cNvSpPr>
            <a:spLocks noGrp="1" noChangeArrowheads="1"/>
          </p:cNvSpPr>
          <p:nvPr>
            <p:ph type="sldNum" sz="quarter" idx="4"/>
          </p:nvPr>
        </p:nvSpPr>
        <p:spPr bwMode="auto">
          <a:xfrm>
            <a:off x="6934200" y="6489700"/>
            <a:ext cx="1905000" cy="3683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b="0">
                <a:solidFill>
                  <a:schemeClr val="bg1"/>
                </a:solidFill>
                <a:latin typeface="+mn-lt"/>
              </a:defRPr>
            </a:lvl1pPr>
          </a:lstStyle>
          <a:p>
            <a:pPr>
              <a:defRPr/>
            </a:pPr>
            <a:fld id="{02F99D67-B4B7-4D14-A407-81E6A32461E8}" type="slidenum">
              <a:rPr lang="da-DK"/>
              <a:pPr>
                <a:defRPr/>
              </a:pPr>
              <a:t>‹nr.›</a:t>
            </a:fld>
            <a:endParaRPr lang="da-DK"/>
          </a:p>
        </p:txBody>
      </p:sp>
      <p:sp>
        <p:nvSpPr>
          <p:cNvPr id="1031" name="Rectangle 13"/>
          <p:cNvSpPr>
            <a:spLocks noGrp="1" noChangeArrowheads="1"/>
          </p:cNvSpPr>
          <p:nvPr>
            <p:ph type="body" idx="1"/>
          </p:nvPr>
        </p:nvSpPr>
        <p:spPr bwMode="auto">
          <a:xfrm>
            <a:off x="1219200" y="2133600"/>
            <a:ext cx="7467600" cy="39624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lvl="0"/>
            <a:r>
              <a:rPr lang="da-DK" smtClean="0"/>
              <a:t>Click to edit</a:t>
            </a:r>
          </a:p>
          <a:p>
            <a:pPr lvl="1"/>
            <a:r>
              <a:rPr lang="da-DK" smtClean="0"/>
              <a:t>Second level</a:t>
            </a:r>
          </a:p>
          <a:p>
            <a:pPr lvl="2"/>
            <a:r>
              <a:rPr lang="da-DK" smtClean="0"/>
              <a:t>Third level</a:t>
            </a:r>
          </a:p>
          <a:p>
            <a:pPr lvl="3"/>
            <a:r>
              <a:rPr lang="da-DK" smtClean="0"/>
              <a:t>Fourth level</a:t>
            </a:r>
          </a:p>
          <a:p>
            <a:pPr lvl="4"/>
            <a:r>
              <a:rPr lang="da-DK" smtClean="0"/>
              <a:t>Fifth level</a:t>
            </a:r>
          </a:p>
        </p:txBody>
      </p:sp>
      <p:pic>
        <p:nvPicPr>
          <p:cNvPr id="1032" name="Picture 20" descr="C:\HJ\powerpoint\aau_txt.tif"/>
          <p:cNvPicPr>
            <a:picLocks noChangeAspect="1" noChangeArrowheads="1"/>
          </p:cNvPicPr>
          <p:nvPr/>
        </p:nvPicPr>
        <p:blipFill>
          <a:blip r:embed="rId14"/>
          <a:srcRect/>
          <a:stretch>
            <a:fillRect/>
          </a:stretch>
        </p:blipFill>
        <p:spPr bwMode="auto">
          <a:xfrm>
            <a:off x="1311275" y="6553200"/>
            <a:ext cx="1279525" cy="112713"/>
          </a:xfrm>
          <a:prstGeom prst="rect">
            <a:avLst/>
          </a:prstGeom>
          <a:noFill/>
          <a:ln w="9525">
            <a:noFill/>
            <a:miter lim="800000"/>
            <a:headEnd/>
            <a:tailEnd/>
          </a:ln>
        </p:spPr>
      </p:pic>
      <p:pic>
        <p:nvPicPr>
          <p:cNvPr id="1033" name="Picture 22" descr="C:\HJ\powerpoint\aau_da.tif"/>
          <p:cNvPicPr>
            <a:picLocks noChangeAspect="1" noChangeArrowheads="1"/>
          </p:cNvPicPr>
          <p:nvPr/>
        </p:nvPicPr>
        <p:blipFill>
          <a:blip r:embed="rId15"/>
          <a:srcRect/>
          <a:stretch>
            <a:fillRect/>
          </a:stretch>
        </p:blipFill>
        <p:spPr bwMode="auto">
          <a:xfrm>
            <a:off x="1143000" y="323850"/>
            <a:ext cx="2879725" cy="666750"/>
          </a:xfrm>
          <a:prstGeom prst="rect">
            <a:avLst/>
          </a:prstGeom>
          <a:noFill/>
          <a:ln w="9525">
            <a:noFill/>
            <a:miter lim="800000"/>
            <a:headEnd/>
            <a:tailEnd/>
          </a:ln>
        </p:spPr>
      </p:pic>
      <p:sp>
        <p:nvSpPr>
          <p:cNvPr id="3095" name="Rectangle 23"/>
          <p:cNvSpPr>
            <a:spLocks noChangeArrowheads="1"/>
          </p:cNvSpPr>
          <p:nvPr/>
        </p:nvSpPr>
        <p:spPr bwMode="auto">
          <a:xfrm>
            <a:off x="0" y="1219200"/>
            <a:ext cx="1066800" cy="5181600"/>
          </a:xfrm>
          <a:prstGeom prst="rect">
            <a:avLst/>
          </a:prstGeom>
          <a:solidFill>
            <a:srgbClr val="CAD2DC"/>
          </a:solidFill>
          <a:ln w="9525">
            <a:noFill/>
            <a:miter lim="800000"/>
            <a:headEnd/>
            <a:tailEnd/>
          </a:ln>
          <a:effectLst/>
        </p:spPr>
        <p:txBody>
          <a:bodyPr wrap="none" anchor="ctr"/>
          <a:lstStyle/>
          <a:p>
            <a:pPr algn="ctr">
              <a:defRPr/>
            </a:pPr>
            <a:endParaRPr lang="da-DK">
              <a:latin typeface="Arial"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transition spd="slow">
    <p:fade thruBlk="1"/>
  </p:transition>
  <p:txStyles>
    <p:titleStyle>
      <a:lvl1pPr algn="l" rtl="0" eaLnBrk="0" fontAlgn="base" hangingPunct="0">
        <a:spcBef>
          <a:spcPct val="0"/>
        </a:spcBef>
        <a:spcAft>
          <a:spcPct val="0"/>
        </a:spcAft>
        <a:defRPr sz="2000" b="1">
          <a:solidFill>
            <a:srgbClr val="4B677A"/>
          </a:solidFill>
          <a:latin typeface="+mj-lt"/>
          <a:ea typeface="+mj-ea"/>
          <a:cs typeface="+mj-cs"/>
        </a:defRPr>
      </a:lvl1pPr>
      <a:lvl2pPr algn="l" rtl="0" eaLnBrk="0" fontAlgn="base" hangingPunct="0">
        <a:spcBef>
          <a:spcPct val="0"/>
        </a:spcBef>
        <a:spcAft>
          <a:spcPct val="0"/>
        </a:spcAft>
        <a:defRPr sz="2000" b="1">
          <a:solidFill>
            <a:srgbClr val="4B677A"/>
          </a:solidFill>
          <a:latin typeface="Gill Sans MT" pitchFamily="34" charset="0"/>
        </a:defRPr>
      </a:lvl2pPr>
      <a:lvl3pPr algn="l" rtl="0" eaLnBrk="0" fontAlgn="base" hangingPunct="0">
        <a:spcBef>
          <a:spcPct val="0"/>
        </a:spcBef>
        <a:spcAft>
          <a:spcPct val="0"/>
        </a:spcAft>
        <a:defRPr sz="2000" b="1">
          <a:solidFill>
            <a:srgbClr val="4B677A"/>
          </a:solidFill>
          <a:latin typeface="Gill Sans MT" pitchFamily="34" charset="0"/>
        </a:defRPr>
      </a:lvl3pPr>
      <a:lvl4pPr algn="l" rtl="0" eaLnBrk="0" fontAlgn="base" hangingPunct="0">
        <a:spcBef>
          <a:spcPct val="0"/>
        </a:spcBef>
        <a:spcAft>
          <a:spcPct val="0"/>
        </a:spcAft>
        <a:defRPr sz="2000" b="1">
          <a:solidFill>
            <a:srgbClr val="4B677A"/>
          </a:solidFill>
          <a:latin typeface="Gill Sans MT" pitchFamily="34" charset="0"/>
        </a:defRPr>
      </a:lvl4pPr>
      <a:lvl5pPr algn="l" rtl="0" eaLnBrk="0" fontAlgn="base" hangingPunct="0">
        <a:spcBef>
          <a:spcPct val="0"/>
        </a:spcBef>
        <a:spcAft>
          <a:spcPct val="0"/>
        </a:spcAft>
        <a:defRPr sz="2000" b="1">
          <a:solidFill>
            <a:srgbClr val="4B677A"/>
          </a:solidFill>
          <a:latin typeface="Gill Sans MT" pitchFamily="34" charset="0"/>
        </a:defRPr>
      </a:lvl5pPr>
      <a:lvl6pPr marL="457200" algn="l" rtl="0" eaLnBrk="0" fontAlgn="base" hangingPunct="0">
        <a:spcBef>
          <a:spcPct val="0"/>
        </a:spcBef>
        <a:spcAft>
          <a:spcPct val="0"/>
        </a:spcAft>
        <a:defRPr sz="2000" b="1">
          <a:solidFill>
            <a:srgbClr val="4B677A"/>
          </a:solidFill>
          <a:latin typeface="Gill Sans MT" pitchFamily="34" charset="0"/>
        </a:defRPr>
      </a:lvl6pPr>
      <a:lvl7pPr marL="914400" algn="l" rtl="0" eaLnBrk="0" fontAlgn="base" hangingPunct="0">
        <a:spcBef>
          <a:spcPct val="0"/>
        </a:spcBef>
        <a:spcAft>
          <a:spcPct val="0"/>
        </a:spcAft>
        <a:defRPr sz="2000" b="1">
          <a:solidFill>
            <a:srgbClr val="4B677A"/>
          </a:solidFill>
          <a:latin typeface="Gill Sans MT" pitchFamily="34" charset="0"/>
        </a:defRPr>
      </a:lvl7pPr>
      <a:lvl8pPr marL="1371600" algn="l" rtl="0" eaLnBrk="0" fontAlgn="base" hangingPunct="0">
        <a:spcBef>
          <a:spcPct val="0"/>
        </a:spcBef>
        <a:spcAft>
          <a:spcPct val="0"/>
        </a:spcAft>
        <a:defRPr sz="2000" b="1">
          <a:solidFill>
            <a:srgbClr val="4B677A"/>
          </a:solidFill>
          <a:latin typeface="Gill Sans MT" pitchFamily="34" charset="0"/>
        </a:defRPr>
      </a:lvl8pPr>
      <a:lvl9pPr marL="1828800" algn="l" rtl="0" eaLnBrk="0" fontAlgn="base" hangingPunct="0">
        <a:spcBef>
          <a:spcPct val="0"/>
        </a:spcBef>
        <a:spcAft>
          <a:spcPct val="0"/>
        </a:spcAft>
        <a:defRPr sz="2000" b="1">
          <a:solidFill>
            <a:srgbClr val="4B677A"/>
          </a:solidFill>
          <a:latin typeface="Gill Sans MT" pitchFamily="34" charset="0"/>
        </a:defRPr>
      </a:lvl9pPr>
    </p:titleStyle>
    <p:bodyStyle>
      <a:lvl1pPr marL="342900" indent="-342900" algn="l" rtl="0" eaLnBrk="0" fontAlgn="base" hangingPunct="0">
        <a:spcBef>
          <a:spcPct val="0"/>
        </a:spcBef>
        <a:spcAft>
          <a:spcPct val="0"/>
        </a:spcAft>
        <a:buChar char="•"/>
        <a:defRPr sz="3200">
          <a:solidFill>
            <a:srgbClr val="4B677A"/>
          </a:solidFill>
          <a:latin typeface="+mn-lt"/>
          <a:ea typeface="+mn-ea"/>
          <a:cs typeface="+mn-cs"/>
        </a:defRPr>
      </a:lvl1pPr>
      <a:lvl2pPr marL="742950" indent="-285750" algn="l" rtl="0" eaLnBrk="0" fontAlgn="base" hangingPunct="0">
        <a:spcBef>
          <a:spcPct val="20000"/>
        </a:spcBef>
        <a:spcAft>
          <a:spcPct val="0"/>
        </a:spcAft>
        <a:buChar char="•"/>
        <a:defRPr sz="2800">
          <a:solidFill>
            <a:srgbClr val="4B677A"/>
          </a:solidFill>
          <a:latin typeface="+mn-lt"/>
          <a:cs typeface="+mn-cs"/>
        </a:defRPr>
      </a:lvl2pPr>
      <a:lvl3pPr marL="1143000" indent="-228600" algn="l" rtl="0" eaLnBrk="0" fontAlgn="base" hangingPunct="0">
        <a:spcBef>
          <a:spcPct val="20000"/>
        </a:spcBef>
        <a:spcAft>
          <a:spcPct val="0"/>
        </a:spcAft>
        <a:buChar char="•"/>
        <a:defRPr sz="2400">
          <a:solidFill>
            <a:srgbClr val="4B677A"/>
          </a:solidFill>
          <a:latin typeface="+mn-lt"/>
          <a:cs typeface="+mn-cs"/>
        </a:defRPr>
      </a:lvl3pPr>
      <a:lvl4pPr marL="1600200" indent="-228600" algn="l" rtl="0" eaLnBrk="0" fontAlgn="base" hangingPunct="0">
        <a:spcBef>
          <a:spcPct val="20000"/>
        </a:spcBef>
        <a:spcAft>
          <a:spcPct val="0"/>
        </a:spcAft>
        <a:buChar char="•"/>
        <a:defRPr sz="2000">
          <a:solidFill>
            <a:srgbClr val="4B677A"/>
          </a:solidFill>
          <a:latin typeface="+mn-lt"/>
          <a:cs typeface="+mn-cs"/>
        </a:defRPr>
      </a:lvl4pPr>
      <a:lvl5pPr marL="2057400" indent="-228600" algn="l" rtl="0" eaLnBrk="0" fontAlgn="base" hangingPunct="0">
        <a:spcBef>
          <a:spcPct val="20000"/>
        </a:spcBef>
        <a:spcAft>
          <a:spcPct val="0"/>
        </a:spcAft>
        <a:buChar char="•"/>
        <a:defRPr sz="2000">
          <a:solidFill>
            <a:srgbClr val="4B677A"/>
          </a:solidFill>
          <a:latin typeface="+mn-lt"/>
          <a:cs typeface="+mn-cs"/>
        </a:defRPr>
      </a:lvl5pPr>
      <a:lvl6pPr marL="2514600" indent="-228600" algn="l" rtl="0" eaLnBrk="0" fontAlgn="base" hangingPunct="0">
        <a:spcBef>
          <a:spcPct val="20000"/>
        </a:spcBef>
        <a:spcAft>
          <a:spcPct val="0"/>
        </a:spcAft>
        <a:buChar char="•"/>
        <a:defRPr>
          <a:solidFill>
            <a:srgbClr val="4B677A"/>
          </a:solidFill>
          <a:latin typeface="+mn-lt"/>
          <a:cs typeface="+mn-cs"/>
        </a:defRPr>
      </a:lvl6pPr>
      <a:lvl7pPr marL="2971800" indent="-228600" algn="l" rtl="0" eaLnBrk="0" fontAlgn="base" hangingPunct="0">
        <a:spcBef>
          <a:spcPct val="20000"/>
        </a:spcBef>
        <a:spcAft>
          <a:spcPct val="0"/>
        </a:spcAft>
        <a:buChar char="•"/>
        <a:defRPr>
          <a:solidFill>
            <a:srgbClr val="4B677A"/>
          </a:solidFill>
          <a:latin typeface="+mn-lt"/>
          <a:cs typeface="+mn-cs"/>
        </a:defRPr>
      </a:lvl7pPr>
      <a:lvl8pPr marL="3429000" indent="-228600" algn="l" rtl="0" eaLnBrk="0" fontAlgn="base" hangingPunct="0">
        <a:spcBef>
          <a:spcPct val="20000"/>
        </a:spcBef>
        <a:spcAft>
          <a:spcPct val="0"/>
        </a:spcAft>
        <a:buChar char="•"/>
        <a:defRPr>
          <a:solidFill>
            <a:srgbClr val="4B677A"/>
          </a:solidFill>
          <a:latin typeface="+mn-lt"/>
          <a:cs typeface="+mn-cs"/>
        </a:defRPr>
      </a:lvl8pPr>
      <a:lvl9pPr marL="3886200" indent="-228600" algn="l" rtl="0" eaLnBrk="0" fontAlgn="base" hangingPunct="0">
        <a:spcBef>
          <a:spcPct val="20000"/>
        </a:spcBef>
        <a:spcAft>
          <a:spcPct val="0"/>
        </a:spcAft>
        <a:buChar char="•"/>
        <a:defRPr>
          <a:solidFill>
            <a:srgbClr val="4B677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32"/>
          <p:cNvSpPr>
            <a:spLocks noChangeArrowheads="1"/>
          </p:cNvSpPr>
          <p:nvPr/>
        </p:nvSpPr>
        <p:spPr bwMode="auto">
          <a:xfrm>
            <a:off x="0" y="6400800"/>
            <a:ext cx="9144000" cy="457200"/>
          </a:xfrm>
          <a:prstGeom prst="rect">
            <a:avLst/>
          </a:prstGeom>
          <a:solidFill>
            <a:srgbClr val="546F8F"/>
          </a:solidFill>
          <a:ln w="9525">
            <a:noFill/>
            <a:miter lim="800000"/>
            <a:headEnd/>
            <a:tailEnd/>
          </a:ln>
          <a:effectLst/>
        </p:spPr>
        <p:txBody>
          <a:bodyPr wrap="none" anchor="ctr"/>
          <a:lstStyle/>
          <a:p>
            <a:pPr algn="ctr">
              <a:defRPr/>
            </a:pPr>
            <a:endParaRPr lang="da-DK">
              <a:latin typeface="Arial" pitchFamily="34" charset="0"/>
            </a:endParaRPr>
          </a:p>
        </p:txBody>
      </p:sp>
      <p:sp>
        <p:nvSpPr>
          <p:cNvPr id="12" name="Rectangle 1033"/>
          <p:cNvSpPr>
            <a:spLocks noChangeArrowheads="1"/>
          </p:cNvSpPr>
          <p:nvPr/>
        </p:nvSpPr>
        <p:spPr bwMode="auto">
          <a:xfrm>
            <a:off x="0" y="0"/>
            <a:ext cx="9144000" cy="1219200"/>
          </a:xfrm>
          <a:prstGeom prst="rect">
            <a:avLst/>
          </a:prstGeom>
          <a:solidFill>
            <a:srgbClr val="546F8F"/>
          </a:solidFill>
          <a:ln w="9525">
            <a:noFill/>
            <a:miter lim="800000"/>
            <a:headEnd/>
            <a:tailEnd/>
          </a:ln>
          <a:effectLst/>
        </p:spPr>
        <p:txBody>
          <a:bodyPr wrap="none" anchor="ctr"/>
          <a:lstStyle/>
          <a:p>
            <a:pPr algn="ctr">
              <a:defRPr/>
            </a:pPr>
            <a:endParaRPr lang="da-DK">
              <a:latin typeface="Arial" pitchFamily="34" charset="0"/>
            </a:endParaRPr>
          </a:p>
        </p:txBody>
      </p:sp>
      <p:pic>
        <p:nvPicPr>
          <p:cNvPr id="13316" name="Picture 1034" descr="C:\HJ\powerpoint\segl_hvbund.jpg"/>
          <p:cNvPicPr>
            <a:picLocks noChangeAspect="1" noChangeArrowheads="1"/>
          </p:cNvPicPr>
          <p:nvPr/>
        </p:nvPicPr>
        <p:blipFill>
          <a:blip r:embed="rId13"/>
          <a:srcRect/>
          <a:stretch>
            <a:fillRect/>
          </a:stretch>
        </p:blipFill>
        <p:spPr bwMode="auto">
          <a:xfrm>
            <a:off x="6538913" y="1219200"/>
            <a:ext cx="2605087" cy="5181600"/>
          </a:xfrm>
          <a:prstGeom prst="rect">
            <a:avLst/>
          </a:prstGeom>
          <a:noFill/>
          <a:ln w="9525">
            <a:noFill/>
            <a:miter lim="800000"/>
            <a:headEnd/>
            <a:tailEnd/>
          </a:ln>
        </p:spPr>
      </p:pic>
      <p:sp>
        <p:nvSpPr>
          <p:cNvPr id="14" name="Rectangle 1035"/>
          <p:cNvSpPr>
            <a:spLocks noChangeArrowheads="1"/>
          </p:cNvSpPr>
          <p:nvPr/>
        </p:nvSpPr>
        <p:spPr bwMode="auto">
          <a:xfrm>
            <a:off x="1219200" y="1295400"/>
            <a:ext cx="7467600" cy="685800"/>
          </a:xfrm>
          <a:prstGeom prst="rect">
            <a:avLst/>
          </a:prstGeom>
          <a:noFill/>
          <a:ln w="9525">
            <a:noFill/>
            <a:miter lim="800000"/>
            <a:headEnd/>
            <a:tailEnd/>
          </a:ln>
          <a:effectLst/>
        </p:spPr>
        <p:txBody>
          <a:bodyPr lIns="92075" tIns="46038" rIns="92075" bIns="46038" anchor="ctr"/>
          <a:lstStyle/>
          <a:p>
            <a:pPr>
              <a:defRPr/>
            </a:pPr>
            <a:r>
              <a:rPr lang="da-DK" sz="2000">
                <a:solidFill>
                  <a:srgbClr val="4B677A"/>
                </a:solidFill>
                <a:latin typeface="Gill Sans MT" pitchFamily="34" charset="0"/>
                <a:cs typeface="+mn-cs"/>
              </a:rPr>
              <a:t>Click to edit</a:t>
            </a:r>
          </a:p>
        </p:txBody>
      </p:sp>
      <p:sp>
        <p:nvSpPr>
          <p:cNvPr id="15" name="Rectangle 1037"/>
          <p:cNvSpPr>
            <a:spLocks noChangeArrowheads="1"/>
          </p:cNvSpPr>
          <p:nvPr/>
        </p:nvSpPr>
        <p:spPr bwMode="auto">
          <a:xfrm>
            <a:off x="1219200" y="2133600"/>
            <a:ext cx="7467600" cy="3962400"/>
          </a:xfrm>
          <a:prstGeom prst="rect">
            <a:avLst/>
          </a:prstGeom>
          <a:noFill/>
          <a:ln w="12700" cap="sq">
            <a:noFill/>
            <a:miter lim="800000"/>
            <a:headEnd type="none" w="sm" len="sm"/>
            <a:tailEnd type="none" w="sm" len="sm"/>
          </a:ln>
          <a:effectLst/>
        </p:spPr>
        <p:txBody>
          <a:bodyPr/>
          <a:lstStyle/>
          <a:p>
            <a:pPr eaLnBrk="0" hangingPunct="0">
              <a:defRPr/>
            </a:pPr>
            <a:r>
              <a:rPr lang="da-DK" sz="1800" b="0">
                <a:solidFill>
                  <a:srgbClr val="4B677A"/>
                </a:solidFill>
                <a:latin typeface="Gill Sans MT" pitchFamily="34" charset="0"/>
                <a:cs typeface="Times New Roman" charset="0"/>
              </a:rPr>
              <a:t>Click to edit</a:t>
            </a:r>
          </a:p>
          <a:p>
            <a:pPr eaLnBrk="0" hangingPunct="0">
              <a:defRPr/>
            </a:pPr>
            <a:r>
              <a:rPr lang="da-DK" sz="1800" b="0">
                <a:solidFill>
                  <a:srgbClr val="4B677A"/>
                </a:solidFill>
                <a:latin typeface="Gill Sans MT" pitchFamily="34" charset="0"/>
                <a:cs typeface="Times New Roman" charset="0"/>
              </a:rPr>
              <a:t>Second level</a:t>
            </a:r>
          </a:p>
          <a:p>
            <a:pPr eaLnBrk="0" hangingPunct="0">
              <a:defRPr/>
            </a:pPr>
            <a:r>
              <a:rPr lang="da-DK" sz="1800" b="0">
                <a:solidFill>
                  <a:srgbClr val="4B677A"/>
                </a:solidFill>
                <a:latin typeface="Gill Sans MT" pitchFamily="34" charset="0"/>
                <a:cs typeface="Times New Roman" charset="0"/>
              </a:rPr>
              <a:t>Third level</a:t>
            </a:r>
          </a:p>
          <a:p>
            <a:pPr eaLnBrk="0" hangingPunct="0">
              <a:defRPr/>
            </a:pPr>
            <a:r>
              <a:rPr lang="da-DK" sz="1800" b="0">
                <a:solidFill>
                  <a:srgbClr val="4B677A"/>
                </a:solidFill>
                <a:latin typeface="Gill Sans MT" pitchFamily="34" charset="0"/>
                <a:cs typeface="Times New Roman" charset="0"/>
              </a:rPr>
              <a:t>Fourth level</a:t>
            </a:r>
          </a:p>
          <a:p>
            <a:pPr eaLnBrk="0" hangingPunct="0">
              <a:defRPr/>
            </a:pPr>
            <a:r>
              <a:rPr lang="da-DK" sz="1800" b="0">
                <a:solidFill>
                  <a:srgbClr val="4B677A"/>
                </a:solidFill>
                <a:latin typeface="Gill Sans MT" pitchFamily="34" charset="0"/>
                <a:cs typeface="Times New Roman" charset="0"/>
              </a:rPr>
              <a:t>Fifth level</a:t>
            </a:r>
          </a:p>
        </p:txBody>
      </p:sp>
      <p:pic>
        <p:nvPicPr>
          <p:cNvPr id="13319" name="Picture 1039" descr="C:\HJ\powerpoint\aau_txt.tif"/>
          <p:cNvPicPr>
            <a:picLocks noChangeAspect="1" noChangeArrowheads="1"/>
          </p:cNvPicPr>
          <p:nvPr/>
        </p:nvPicPr>
        <p:blipFill>
          <a:blip r:embed="rId14"/>
          <a:srcRect/>
          <a:stretch>
            <a:fillRect/>
          </a:stretch>
        </p:blipFill>
        <p:spPr bwMode="auto">
          <a:xfrm>
            <a:off x="1311275" y="6553200"/>
            <a:ext cx="1279525" cy="112713"/>
          </a:xfrm>
          <a:prstGeom prst="rect">
            <a:avLst/>
          </a:prstGeom>
          <a:noFill/>
          <a:ln w="9525">
            <a:noFill/>
            <a:miter lim="800000"/>
            <a:headEnd/>
            <a:tailEnd/>
          </a:ln>
        </p:spPr>
      </p:pic>
      <p:pic>
        <p:nvPicPr>
          <p:cNvPr id="13320" name="Picture 1051" descr="C:\HJ\powerpoint\aau_da.tif"/>
          <p:cNvPicPr>
            <a:picLocks noChangeAspect="1" noChangeArrowheads="1"/>
          </p:cNvPicPr>
          <p:nvPr/>
        </p:nvPicPr>
        <p:blipFill>
          <a:blip r:embed="rId15"/>
          <a:srcRect/>
          <a:stretch>
            <a:fillRect/>
          </a:stretch>
        </p:blipFill>
        <p:spPr bwMode="auto">
          <a:xfrm>
            <a:off x="1219200" y="381000"/>
            <a:ext cx="2879725" cy="666750"/>
          </a:xfrm>
          <a:prstGeom prst="rect">
            <a:avLst/>
          </a:prstGeom>
          <a:noFill/>
          <a:ln w="9525">
            <a:noFill/>
            <a:miter lim="800000"/>
            <a:headEnd/>
            <a:tailEnd/>
          </a:ln>
        </p:spPr>
      </p:pic>
      <p:sp>
        <p:nvSpPr>
          <p:cNvPr id="18" name="Rectangle 1052"/>
          <p:cNvSpPr>
            <a:spLocks noChangeArrowheads="1"/>
          </p:cNvSpPr>
          <p:nvPr/>
        </p:nvSpPr>
        <p:spPr bwMode="auto">
          <a:xfrm>
            <a:off x="0" y="1219200"/>
            <a:ext cx="1066800" cy="5181600"/>
          </a:xfrm>
          <a:prstGeom prst="rect">
            <a:avLst/>
          </a:prstGeom>
          <a:solidFill>
            <a:srgbClr val="CAD2DC"/>
          </a:solidFill>
          <a:ln w="9525">
            <a:noFill/>
            <a:miter lim="800000"/>
            <a:headEnd/>
            <a:tailEnd/>
          </a:ln>
          <a:effectLst/>
        </p:spPr>
        <p:txBody>
          <a:bodyPr wrap="none" anchor="ctr"/>
          <a:lstStyle/>
          <a:p>
            <a:pPr algn="ctr">
              <a:defRPr/>
            </a:pPr>
            <a:endParaRPr lang="da-DK">
              <a:latin typeface="Arial" pitchFamily="34" charset="0"/>
            </a:endParaRPr>
          </a:p>
        </p:txBody>
      </p:sp>
      <p:sp>
        <p:nvSpPr>
          <p:cNvPr id="13322" name="Rectangle 11"/>
          <p:cNvSpPr>
            <a:spLocks noGrp="1" noChangeArrowheads="1"/>
          </p:cNvSpPr>
          <p:nvPr>
            <p:ph type="title"/>
          </p:nvPr>
        </p:nvSpPr>
        <p:spPr bwMode="auto">
          <a:xfrm>
            <a:off x="1219200" y="1295400"/>
            <a:ext cx="74676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da-DK" smtClean="0"/>
              <a:t>Click to edit</a:t>
            </a:r>
          </a:p>
        </p:txBody>
      </p:sp>
      <p:sp>
        <p:nvSpPr>
          <p:cNvPr id="13323" name="Rectangle 13"/>
          <p:cNvSpPr>
            <a:spLocks noGrp="1" noChangeArrowheads="1"/>
          </p:cNvSpPr>
          <p:nvPr>
            <p:ph type="body" idx="1"/>
          </p:nvPr>
        </p:nvSpPr>
        <p:spPr bwMode="auto">
          <a:xfrm>
            <a:off x="1219200" y="2133600"/>
            <a:ext cx="7467600" cy="39624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lvl="0"/>
            <a:r>
              <a:rPr lang="da-DK" smtClean="0"/>
              <a:t>Click to edit</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19" name="Rectangle 1036"/>
          <p:cNvSpPr>
            <a:spLocks noGrp="1" noChangeArrowheads="1"/>
          </p:cNvSpPr>
          <p:nvPr>
            <p:ph type="sldNum" sz="quarter" idx="4"/>
          </p:nvPr>
        </p:nvSpPr>
        <p:spPr bwMode="auto">
          <a:xfrm>
            <a:off x="6934200" y="6489700"/>
            <a:ext cx="1905000" cy="368300"/>
          </a:xfrm>
          <a:prstGeom prst="rect">
            <a:avLst/>
          </a:prstGeom>
          <a:noFill/>
          <a:ln w="12700" cap="sq">
            <a:miter lim="800000"/>
            <a:headEnd type="none" w="sm" len="sm"/>
            <a:tailEnd type="none" w="sm" len="sm"/>
          </a:ln>
        </p:spPr>
        <p:txBody>
          <a:bodyPr vert="horz" wrap="square" lIns="91440" tIns="45720" rIns="91440" bIns="45720" numCol="1" anchor="t" anchorCtr="0" compatLnSpc="1">
            <a:prstTxWarp prst="textNoShape">
              <a:avLst/>
            </a:prstTxWarp>
          </a:bodyPr>
          <a:lstStyle>
            <a:lvl1pPr algn="r">
              <a:spcBef>
                <a:spcPct val="50000"/>
              </a:spcBef>
              <a:defRPr sz="1400" b="0">
                <a:solidFill>
                  <a:schemeClr val="bg1"/>
                </a:solidFill>
                <a:latin typeface="+mn-lt"/>
              </a:defRPr>
            </a:lvl1pPr>
          </a:lstStyle>
          <a:p>
            <a:pPr>
              <a:defRPr/>
            </a:pPr>
            <a:fld id="{34F72773-37B0-4B99-AB40-30036813B866}"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ransition spd="slow">
    <p:fade thruBlk="1"/>
  </p:transition>
  <p:txStyles>
    <p:titleStyle>
      <a:lvl1pPr algn="l" rtl="0" eaLnBrk="0" fontAlgn="base" hangingPunct="0">
        <a:spcBef>
          <a:spcPct val="0"/>
        </a:spcBef>
        <a:spcAft>
          <a:spcPct val="0"/>
        </a:spcAft>
        <a:defRPr sz="2000" b="1">
          <a:solidFill>
            <a:srgbClr val="4B677A"/>
          </a:solidFill>
          <a:latin typeface="+mj-lt"/>
          <a:ea typeface="+mj-ea"/>
          <a:cs typeface="+mj-cs"/>
        </a:defRPr>
      </a:lvl1pPr>
      <a:lvl2pPr algn="l" rtl="0" eaLnBrk="0" fontAlgn="base" hangingPunct="0">
        <a:spcBef>
          <a:spcPct val="0"/>
        </a:spcBef>
        <a:spcAft>
          <a:spcPct val="0"/>
        </a:spcAft>
        <a:defRPr sz="2000" b="1">
          <a:solidFill>
            <a:srgbClr val="4B677A"/>
          </a:solidFill>
          <a:latin typeface="Gill Sans MT" pitchFamily="34" charset="0"/>
        </a:defRPr>
      </a:lvl2pPr>
      <a:lvl3pPr algn="l" rtl="0" eaLnBrk="0" fontAlgn="base" hangingPunct="0">
        <a:spcBef>
          <a:spcPct val="0"/>
        </a:spcBef>
        <a:spcAft>
          <a:spcPct val="0"/>
        </a:spcAft>
        <a:defRPr sz="2000" b="1">
          <a:solidFill>
            <a:srgbClr val="4B677A"/>
          </a:solidFill>
          <a:latin typeface="Gill Sans MT" pitchFamily="34" charset="0"/>
        </a:defRPr>
      </a:lvl3pPr>
      <a:lvl4pPr algn="l" rtl="0" eaLnBrk="0" fontAlgn="base" hangingPunct="0">
        <a:spcBef>
          <a:spcPct val="0"/>
        </a:spcBef>
        <a:spcAft>
          <a:spcPct val="0"/>
        </a:spcAft>
        <a:defRPr sz="2000" b="1">
          <a:solidFill>
            <a:srgbClr val="4B677A"/>
          </a:solidFill>
          <a:latin typeface="Gill Sans MT" pitchFamily="34" charset="0"/>
        </a:defRPr>
      </a:lvl4pPr>
      <a:lvl5pPr algn="l" rtl="0" eaLnBrk="0" fontAlgn="base" hangingPunct="0">
        <a:spcBef>
          <a:spcPct val="0"/>
        </a:spcBef>
        <a:spcAft>
          <a:spcPct val="0"/>
        </a:spcAft>
        <a:defRPr sz="2000" b="1">
          <a:solidFill>
            <a:srgbClr val="4B677A"/>
          </a:solidFill>
          <a:latin typeface="Gill Sans MT" pitchFamily="34" charset="0"/>
        </a:defRPr>
      </a:lvl5pPr>
      <a:lvl6pPr marL="457200" algn="l" rtl="0" eaLnBrk="0" fontAlgn="base" hangingPunct="0">
        <a:spcBef>
          <a:spcPct val="0"/>
        </a:spcBef>
        <a:spcAft>
          <a:spcPct val="0"/>
        </a:spcAft>
        <a:defRPr sz="2000" b="1">
          <a:solidFill>
            <a:srgbClr val="4B677A"/>
          </a:solidFill>
          <a:latin typeface="Gill Sans MT" pitchFamily="34" charset="0"/>
        </a:defRPr>
      </a:lvl6pPr>
      <a:lvl7pPr marL="914400" algn="l" rtl="0" eaLnBrk="0" fontAlgn="base" hangingPunct="0">
        <a:spcBef>
          <a:spcPct val="0"/>
        </a:spcBef>
        <a:spcAft>
          <a:spcPct val="0"/>
        </a:spcAft>
        <a:defRPr sz="2000" b="1">
          <a:solidFill>
            <a:srgbClr val="4B677A"/>
          </a:solidFill>
          <a:latin typeface="Gill Sans MT" pitchFamily="34" charset="0"/>
        </a:defRPr>
      </a:lvl7pPr>
      <a:lvl8pPr marL="1371600" algn="l" rtl="0" eaLnBrk="0" fontAlgn="base" hangingPunct="0">
        <a:spcBef>
          <a:spcPct val="0"/>
        </a:spcBef>
        <a:spcAft>
          <a:spcPct val="0"/>
        </a:spcAft>
        <a:defRPr sz="2000" b="1">
          <a:solidFill>
            <a:srgbClr val="4B677A"/>
          </a:solidFill>
          <a:latin typeface="Gill Sans MT" pitchFamily="34" charset="0"/>
        </a:defRPr>
      </a:lvl8pPr>
      <a:lvl9pPr marL="1828800" algn="l" rtl="0" eaLnBrk="0" fontAlgn="base" hangingPunct="0">
        <a:spcBef>
          <a:spcPct val="0"/>
        </a:spcBef>
        <a:spcAft>
          <a:spcPct val="0"/>
        </a:spcAft>
        <a:defRPr sz="2000" b="1">
          <a:solidFill>
            <a:srgbClr val="4B677A"/>
          </a:solidFill>
          <a:latin typeface="Gill Sans MT" pitchFamily="34" charset="0"/>
        </a:defRPr>
      </a:lvl9pPr>
    </p:titleStyle>
    <p:bodyStyle>
      <a:lvl1pPr marL="342900" indent="-342900" algn="l" rtl="0" eaLnBrk="0" fontAlgn="base" hangingPunct="0">
        <a:spcBef>
          <a:spcPct val="0"/>
        </a:spcBef>
        <a:spcAft>
          <a:spcPct val="0"/>
        </a:spcAft>
        <a:buChar char="•"/>
        <a:defRPr sz="3200">
          <a:solidFill>
            <a:srgbClr val="4B677A"/>
          </a:solidFill>
          <a:latin typeface="+mn-lt"/>
          <a:ea typeface="+mn-ea"/>
          <a:cs typeface="+mn-cs"/>
        </a:defRPr>
      </a:lvl1pPr>
      <a:lvl2pPr marL="742950" indent="-285750" algn="l" rtl="0" eaLnBrk="0" fontAlgn="base" hangingPunct="0">
        <a:spcBef>
          <a:spcPct val="20000"/>
        </a:spcBef>
        <a:spcAft>
          <a:spcPct val="0"/>
        </a:spcAft>
        <a:buChar char="•"/>
        <a:defRPr sz="2800">
          <a:solidFill>
            <a:srgbClr val="4B677A"/>
          </a:solidFill>
          <a:latin typeface="+mn-lt"/>
          <a:cs typeface="+mn-cs"/>
        </a:defRPr>
      </a:lvl2pPr>
      <a:lvl3pPr marL="1143000" indent="-228600" algn="l" rtl="0" eaLnBrk="0" fontAlgn="base" hangingPunct="0">
        <a:spcBef>
          <a:spcPct val="20000"/>
        </a:spcBef>
        <a:spcAft>
          <a:spcPct val="0"/>
        </a:spcAft>
        <a:buChar char="•"/>
        <a:defRPr sz="2400">
          <a:solidFill>
            <a:srgbClr val="4B677A"/>
          </a:solidFill>
          <a:latin typeface="+mn-lt"/>
          <a:cs typeface="+mn-cs"/>
        </a:defRPr>
      </a:lvl3pPr>
      <a:lvl4pPr marL="1600200" indent="-228600" algn="l" rtl="0" eaLnBrk="0" fontAlgn="base" hangingPunct="0">
        <a:spcBef>
          <a:spcPct val="20000"/>
        </a:spcBef>
        <a:spcAft>
          <a:spcPct val="0"/>
        </a:spcAft>
        <a:buChar char="•"/>
        <a:defRPr sz="2000">
          <a:solidFill>
            <a:srgbClr val="4B677A"/>
          </a:solidFill>
          <a:latin typeface="+mn-lt"/>
          <a:cs typeface="+mn-cs"/>
        </a:defRPr>
      </a:lvl4pPr>
      <a:lvl5pPr marL="2057400" indent="-228600" algn="l" rtl="0" eaLnBrk="0" fontAlgn="base" hangingPunct="0">
        <a:spcBef>
          <a:spcPct val="20000"/>
        </a:spcBef>
        <a:spcAft>
          <a:spcPct val="0"/>
        </a:spcAft>
        <a:buChar char="•"/>
        <a:defRPr sz="2000">
          <a:solidFill>
            <a:srgbClr val="4B677A"/>
          </a:solidFill>
          <a:latin typeface="+mn-lt"/>
          <a:cs typeface="+mn-cs"/>
        </a:defRPr>
      </a:lvl5pPr>
      <a:lvl6pPr marL="2514600" indent="-228600" algn="l" rtl="0" eaLnBrk="0" fontAlgn="base" hangingPunct="0">
        <a:spcBef>
          <a:spcPct val="20000"/>
        </a:spcBef>
        <a:spcAft>
          <a:spcPct val="0"/>
        </a:spcAft>
        <a:buChar char="•"/>
        <a:defRPr>
          <a:solidFill>
            <a:srgbClr val="4B677A"/>
          </a:solidFill>
          <a:latin typeface="+mn-lt"/>
          <a:cs typeface="+mn-cs"/>
        </a:defRPr>
      </a:lvl6pPr>
      <a:lvl7pPr marL="2971800" indent="-228600" algn="l" rtl="0" eaLnBrk="0" fontAlgn="base" hangingPunct="0">
        <a:spcBef>
          <a:spcPct val="20000"/>
        </a:spcBef>
        <a:spcAft>
          <a:spcPct val="0"/>
        </a:spcAft>
        <a:buChar char="•"/>
        <a:defRPr>
          <a:solidFill>
            <a:srgbClr val="4B677A"/>
          </a:solidFill>
          <a:latin typeface="+mn-lt"/>
          <a:cs typeface="+mn-cs"/>
        </a:defRPr>
      </a:lvl7pPr>
      <a:lvl8pPr marL="3429000" indent="-228600" algn="l" rtl="0" eaLnBrk="0" fontAlgn="base" hangingPunct="0">
        <a:spcBef>
          <a:spcPct val="20000"/>
        </a:spcBef>
        <a:spcAft>
          <a:spcPct val="0"/>
        </a:spcAft>
        <a:buChar char="•"/>
        <a:defRPr>
          <a:solidFill>
            <a:srgbClr val="4B677A"/>
          </a:solidFill>
          <a:latin typeface="+mn-lt"/>
          <a:cs typeface="+mn-cs"/>
        </a:defRPr>
      </a:lvl8pPr>
      <a:lvl9pPr marL="3886200" indent="-228600" algn="l" rtl="0" eaLnBrk="0" fontAlgn="base" hangingPunct="0">
        <a:spcBef>
          <a:spcPct val="20000"/>
        </a:spcBef>
        <a:spcAft>
          <a:spcPct val="0"/>
        </a:spcAft>
        <a:buChar char="•"/>
        <a:defRPr>
          <a:solidFill>
            <a:srgbClr val="4B677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071563" y="2143125"/>
            <a:ext cx="7772400" cy="1470025"/>
          </a:xfrm>
        </p:spPr>
        <p:txBody>
          <a:bodyPr/>
          <a:lstStyle/>
          <a:p>
            <a:pPr>
              <a:defRPr/>
            </a:pPr>
            <a:r>
              <a:rPr lang="da-DK" sz="3600" dirty="0" smtClean="0">
                <a:solidFill>
                  <a:schemeClr val="accent1">
                    <a:lumMod val="75000"/>
                  </a:schemeClr>
                </a:solidFill>
              </a:rPr>
              <a:t>Grøn Vækst </a:t>
            </a:r>
            <a:r>
              <a:rPr lang="da-DK" sz="2400" dirty="0" smtClean="0">
                <a:solidFill>
                  <a:schemeClr val="tx2"/>
                </a:solidFill>
              </a:rPr>
              <a:t/>
            </a:r>
            <a:br>
              <a:rPr lang="da-DK" sz="2400" dirty="0" smtClean="0">
                <a:solidFill>
                  <a:schemeClr val="tx2"/>
                </a:solidFill>
              </a:rPr>
            </a:br>
            <a:r>
              <a:rPr lang="da-DK" sz="2400" dirty="0" smtClean="0">
                <a:solidFill>
                  <a:schemeClr val="tx2"/>
                </a:solidFill>
              </a:rPr>
              <a:t> grønne løsninger, der giver </a:t>
            </a:r>
            <a:r>
              <a:rPr lang="da-DK" sz="2400" dirty="0" err="1" smtClean="0">
                <a:solidFill>
                  <a:schemeClr val="tx2"/>
                </a:solidFill>
              </a:rPr>
              <a:t>værdiskabende</a:t>
            </a:r>
            <a:r>
              <a:rPr lang="da-DK" sz="2400" dirty="0" smtClean="0">
                <a:solidFill>
                  <a:schemeClr val="tx2"/>
                </a:solidFill>
              </a:rPr>
              <a:t> vækst</a:t>
            </a:r>
          </a:p>
        </p:txBody>
      </p:sp>
      <p:sp>
        <p:nvSpPr>
          <p:cNvPr id="27650" name="Content Placeholder 2"/>
          <p:cNvSpPr>
            <a:spLocks noGrp="1"/>
          </p:cNvSpPr>
          <p:nvPr>
            <p:ph type="subTitle" idx="1"/>
          </p:nvPr>
        </p:nvSpPr>
        <p:spPr>
          <a:xfrm>
            <a:off x="1285875" y="4429125"/>
            <a:ext cx="6400800" cy="1752600"/>
          </a:xfrm>
        </p:spPr>
        <p:txBody>
          <a:bodyPr/>
          <a:lstStyle/>
          <a:p>
            <a:pPr algn="l"/>
            <a:r>
              <a:rPr lang="da-DK" sz="2000" b="1" smtClean="0">
                <a:solidFill>
                  <a:schemeClr val="tx2"/>
                </a:solidFill>
              </a:rPr>
              <a:t>Lene Lange </a:t>
            </a:r>
          </a:p>
          <a:p>
            <a:pPr algn="l"/>
            <a:r>
              <a:rPr lang="da-DK" sz="1600" smtClean="0">
                <a:solidFill>
                  <a:schemeClr val="tx2"/>
                </a:solidFill>
              </a:rPr>
              <a:t>Professor i Bioteknologi og Forskningsdekan,</a:t>
            </a:r>
          </a:p>
          <a:p>
            <a:pPr algn="l"/>
            <a:r>
              <a:rPr lang="da-DK" sz="1600" smtClean="0">
                <a:solidFill>
                  <a:schemeClr val="tx2"/>
                </a:solidFill>
              </a:rPr>
              <a:t>Fakulteterne for Ingeniør-, Naturvidenskab og Sundhed</a:t>
            </a:r>
          </a:p>
          <a:p>
            <a:pPr algn="l"/>
            <a:r>
              <a:rPr lang="da-DK" sz="1600" smtClean="0">
                <a:solidFill>
                  <a:schemeClr val="tx2"/>
                </a:solidFill>
              </a:rPr>
              <a:t>Campusleder for AAU i Ballerup</a:t>
            </a:r>
          </a:p>
          <a:p>
            <a:pPr algn="l"/>
            <a:r>
              <a:rPr lang="da-DK" sz="1600" smtClean="0">
                <a:solidFill>
                  <a:schemeClr val="tx2"/>
                </a:solidFill>
              </a:rPr>
              <a:t>Aalborg Universitet</a:t>
            </a:r>
          </a:p>
          <a:p>
            <a:pPr algn="l"/>
            <a:endParaRPr lang="da-DK" sz="1600" smtClean="0">
              <a:solidFill>
                <a:schemeClr val="tx2"/>
              </a:solidFill>
            </a:endParaRPr>
          </a:p>
          <a:p>
            <a:pPr algn="l"/>
            <a:r>
              <a:rPr lang="da-DK" sz="1600" smtClean="0">
                <a:solidFill>
                  <a:schemeClr val="tx2"/>
                </a:solidFill>
              </a:rPr>
              <a:t>lla@adm.aau.dk</a:t>
            </a: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z="2800" smtClean="0">
                <a:solidFill>
                  <a:schemeClr val="tx2"/>
                </a:solidFill>
              </a:rPr>
              <a:t>NU: Start Dansk Biomasse Satsning</a:t>
            </a:r>
          </a:p>
        </p:txBody>
      </p:sp>
      <p:sp>
        <p:nvSpPr>
          <p:cNvPr id="43010" name="Content Placeholder 2"/>
          <p:cNvSpPr>
            <a:spLocks noGrp="1"/>
          </p:cNvSpPr>
          <p:nvPr>
            <p:ph idx="1"/>
          </p:nvPr>
        </p:nvSpPr>
        <p:spPr/>
        <p:txBody>
          <a:bodyPr/>
          <a:lstStyle/>
          <a:p>
            <a:pPr>
              <a:buFontTx/>
              <a:buNone/>
            </a:pPr>
            <a:r>
              <a:rPr lang="en-US" sz="1800" b="1" smtClean="0">
                <a:solidFill>
                  <a:schemeClr val="tx2"/>
                </a:solidFill>
              </a:rPr>
              <a:t>Kræver</a:t>
            </a:r>
            <a:r>
              <a:rPr lang="en-US" sz="1800" smtClean="0">
                <a:solidFill>
                  <a:schemeClr val="tx2"/>
                </a:solidFill>
              </a:rPr>
              <a:t>: ikke kun bioomassetilskud til El! Samarbejder på tværs! Action nu! </a:t>
            </a:r>
          </a:p>
          <a:p>
            <a:pPr>
              <a:buFontTx/>
              <a:buNone/>
            </a:pPr>
            <a:endParaRPr lang="en-US" sz="1800" b="1" i="1" smtClean="0">
              <a:solidFill>
                <a:schemeClr val="tx2"/>
              </a:solidFill>
            </a:endParaRPr>
          </a:p>
          <a:p>
            <a:pPr>
              <a:buFontTx/>
              <a:buNone/>
            </a:pPr>
            <a:r>
              <a:rPr lang="en-US" sz="1800" b="1" smtClean="0">
                <a:solidFill>
                  <a:schemeClr val="tx2"/>
                </a:solidFill>
              </a:rPr>
              <a:t>Deltagere:</a:t>
            </a:r>
          </a:p>
          <a:p>
            <a:pPr>
              <a:buFontTx/>
              <a:buNone/>
            </a:pPr>
            <a:r>
              <a:rPr lang="en-US" sz="1800" smtClean="0">
                <a:solidFill>
                  <a:schemeClr val="tx2"/>
                </a:solidFill>
              </a:rPr>
              <a:t>Kloge og omstillingsparate folk i landbruget</a:t>
            </a:r>
          </a:p>
          <a:p>
            <a:pPr>
              <a:buFontTx/>
              <a:buNone/>
            </a:pPr>
            <a:r>
              <a:rPr lang="en-US" sz="1800" smtClean="0">
                <a:solidFill>
                  <a:schemeClr val="tx2"/>
                </a:solidFill>
              </a:rPr>
              <a:t>Entreprenører i små og store virksomheder</a:t>
            </a:r>
          </a:p>
          <a:p>
            <a:pPr>
              <a:buFontTx/>
              <a:buNone/>
            </a:pPr>
            <a:r>
              <a:rPr lang="en-US" sz="1800" smtClean="0">
                <a:solidFill>
                  <a:schemeClr val="tx2"/>
                </a:solidFill>
              </a:rPr>
              <a:t>Universitetsgrupper på tværs af ingeniør, biologi, kemi, sundhed etc</a:t>
            </a:r>
          </a:p>
          <a:p>
            <a:pPr>
              <a:buFontTx/>
              <a:buNone/>
            </a:pPr>
            <a:r>
              <a:rPr lang="en-US" sz="1800" smtClean="0">
                <a:solidFill>
                  <a:schemeClr val="tx2"/>
                </a:solidFill>
              </a:rPr>
              <a:t>Erhvervsudviklere, økonomer og humanister</a:t>
            </a:r>
          </a:p>
          <a:p>
            <a:pPr>
              <a:buFontTx/>
              <a:buNone/>
            </a:pPr>
            <a:endParaRPr lang="en-US" sz="1800" smtClean="0">
              <a:solidFill>
                <a:schemeClr val="tx2"/>
              </a:solidFill>
            </a:endParaRPr>
          </a:p>
          <a:p>
            <a:pPr>
              <a:buFontTx/>
              <a:buNone/>
            </a:pPr>
            <a:r>
              <a:rPr lang="en-US" sz="1800" b="1" smtClean="0">
                <a:solidFill>
                  <a:schemeClr val="tx2"/>
                </a:solidFill>
              </a:rPr>
              <a:t>Potentiale:  </a:t>
            </a:r>
          </a:p>
          <a:p>
            <a:pPr>
              <a:buFontTx/>
              <a:buNone/>
            </a:pPr>
            <a:r>
              <a:rPr lang="en-US" sz="1800" smtClean="0">
                <a:solidFill>
                  <a:schemeClr val="tx2"/>
                </a:solidFill>
              </a:rPr>
              <a:t>Virksomheder, der bygger på ny biomasse-viden</a:t>
            </a:r>
          </a:p>
          <a:p>
            <a:pPr>
              <a:buFontTx/>
              <a:buNone/>
            </a:pPr>
            <a:r>
              <a:rPr lang="en-US" sz="1800" smtClean="0">
                <a:solidFill>
                  <a:schemeClr val="tx2"/>
                </a:solidFill>
              </a:rPr>
              <a:t>Produktion, der bygger på nye biomasse teknologier</a:t>
            </a:r>
          </a:p>
          <a:p>
            <a:pPr>
              <a:buFontTx/>
              <a:buNone/>
            </a:pPr>
            <a:r>
              <a:rPr lang="en-US" sz="1800" smtClean="0">
                <a:solidFill>
                  <a:schemeClr val="tx2"/>
                </a:solidFill>
              </a:rPr>
              <a:t>Jobs –der kan inspirerere unge til nye uddannelser</a:t>
            </a:r>
          </a:p>
          <a:p>
            <a:pPr>
              <a:buFontTx/>
              <a:buNone/>
            </a:pPr>
            <a:r>
              <a:rPr lang="en-US" sz="1800" smtClean="0">
                <a:solidFill>
                  <a:schemeClr val="tx2"/>
                </a:solidFill>
              </a:rPr>
              <a:t>Og ikke mindst: Landbrugsbedrifter med højværdiafgrøder</a:t>
            </a:r>
          </a:p>
          <a:p>
            <a:pPr>
              <a:buFontTx/>
              <a:buNone/>
            </a:pPr>
            <a:r>
              <a:rPr lang="en-US" sz="1800" smtClean="0">
                <a:solidFill>
                  <a:schemeClr val="tx2"/>
                </a:solidFill>
              </a:rPr>
              <a:t>&amp; Teknologiexport –hvis vi rykker hurtigt!</a:t>
            </a:r>
          </a:p>
          <a:p>
            <a:pPr>
              <a:buFontTx/>
              <a:buNone/>
            </a:pPr>
            <a:endParaRPr lang="en-US" sz="1800" smtClean="0">
              <a:solidFill>
                <a:schemeClr val="tx2"/>
              </a:solidFill>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z="2400" smtClean="0">
                <a:solidFill>
                  <a:schemeClr val="tx2"/>
                </a:solidFill>
              </a:rPr>
              <a:t>Biomasse forretningsfokus: Forbedret dyrefoder</a:t>
            </a:r>
          </a:p>
        </p:txBody>
      </p:sp>
      <p:sp>
        <p:nvSpPr>
          <p:cNvPr id="44034" name="Content Placeholder 2"/>
          <p:cNvSpPr>
            <a:spLocks noGrp="1"/>
          </p:cNvSpPr>
          <p:nvPr>
            <p:ph idx="1"/>
          </p:nvPr>
        </p:nvSpPr>
        <p:spPr>
          <a:xfrm>
            <a:off x="1219200" y="2133600"/>
            <a:ext cx="7924800" cy="3962400"/>
          </a:xfrm>
        </p:spPr>
        <p:txBody>
          <a:bodyPr/>
          <a:lstStyle/>
          <a:p>
            <a:pPr>
              <a:buFontTx/>
              <a:buNone/>
            </a:pPr>
            <a:r>
              <a:rPr lang="en-US" sz="2400" b="1" smtClean="0">
                <a:solidFill>
                  <a:schemeClr val="tx2"/>
                </a:solidFill>
              </a:rPr>
              <a:t>Øg næringsværdien i foderet ved at åbne biomassen</a:t>
            </a:r>
          </a:p>
          <a:p>
            <a:pPr>
              <a:buFontTx/>
              <a:buNone/>
            </a:pPr>
            <a:r>
              <a:rPr lang="en-US" sz="2400" smtClean="0">
                <a:solidFill>
                  <a:schemeClr val="tx2"/>
                </a:solidFill>
              </a:rPr>
              <a:t>	feks ved enzymer, phytase, xylanaser etc</a:t>
            </a:r>
          </a:p>
          <a:p>
            <a:pPr>
              <a:buFontTx/>
              <a:buNone/>
            </a:pPr>
            <a:r>
              <a:rPr lang="en-US" sz="2400" smtClean="0">
                <a:solidFill>
                  <a:schemeClr val="tx2"/>
                </a:solidFill>
              </a:rPr>
              <a:t>	</a:t>
            </a:r>
            <a:r>
              <a:rPr lang="en-US" sz="2400" b="1" smtClean="0">
                <a:solidFill>
                  <a:schemeClr val="tx2"/>
                </a:solidFill>
              </a:rPr>
              <a:t>Udvind proteinet fra biomassen</a:t>
            </a:r>
          </a:p>
          <a:p>
            <a:pPr>
              <a:buFontTx/>
              <a:buNone/>
            </a:pPr>
            <a:endParaRPr lang="en-US" sz="2400" smtClean="0">
              <a:solidFill>
                <a:schemeClr val="tx2"/>
              </a:solidFill>
            </a:endParaRPr>
          </a:p>
          <a:p>
            <a:pPr>
              <a:buFontTx/>
              <a:buNone/>
            </a:pPr>
            <a:r>
              <a:rPr lang="en-US" sz="2400" b="1" smtClean="0">
                <a:solidFill>
                  <a:schemeClr val="tx2"/>
                </a:solidFill>
              </a:rPr>
              <a:t>Et nyt styrkeområde for Danmark</a:t>
            </a:r>
          </a:p>
          <a:p>
            <a:pPr>
              <a:buFontTx/>
              <a:buNone/>
            </a:pPr>
            <a:r>
              <a:rPr lang="en-US" sz="2400" smtClean="0">
                <a:solidFill>
                  <a:schemeClr val="tx2"/>
                </a:solidFill>
              </a:rPr>
              <a:t>Mega-Teknologiexport potentiale</a:t>
            </a:r>
          </a:p>
          <a:p>
            <a:pPr>
              <a:buFontTx/>
              <a:buNone/>
            </a:pPr>
            <a:r>
              <a:rPr lang="en-US" sz="2400" smtClean="0">
                <a:solidFill>
                  <a:schemeClr val="tx2"/>
                </a:solidFill>
              </a:rPr>
              <a:t>Significant bidrag til løsninger af globalt format</a:t>
            </a:r>
          </a:p>
          <a:p>
            <a:pPr>
              <a:buFontTx/>
              <a:buNone/>
            </a:pPr>
            <a:r>
              <a:rPr lang="en-US" sz="2400" smtClean="0">
                <a:solidFill>
                  <a:schemeClr val="tx2"/>
                </a:solidFill>
              </a:rPr>
              <a:t>Genvej til stærkere og mere bæredygtigt landbrug</a:t>
            </a:r>
          </a:p>
          <a:p>
            <a:pPr>
              <a:buFontTx/>
              <a:buNone/>
            </a:pPr>
            <a:endParaRPr lang="en-US" sz="2400" smtClean="0">
              <a:solidFill>
                <a:schemeClr val="tx2"/>
              </a:solidFill>
            </a:endParaRPr>
          </a:p>
          <a:p>
            <a:pPr>
              <a:buFontTx/>
              <a:buNone/>
            </a:pPr>
            <a:endParaRPr lang="en-US" sz="2400" smtClean="0">
              <a:solidFill>
                <a:schemeClr val="tx2"/>
              </a:solidFill>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z="2400" smtClean="0">
                <a:solidFill>
                  <a:schemeClr val="tx2"/>
                </a:solidFill>
              </a:rPr>
              <a:t>Biomasseforretningsfokus: </a:t>
            </a:r>
            <a:br>
              <a:rPr lang="en-US" sz="2400" smtClean="0">
                <a:solidFill>
                  <a:schemeClr val="tx2"/>
                </a:solidFill>
              </a:rPr>
            </a:br>
            <a:r>
              <a:rPr lang="en-US" sz="2400" smtClean="0">
                <a:solidFill>
                  <a:schemeClr val="tx2"/>
                </a:solidFill>
              </a:rPr>
              <a:t>Genbrug  af de livsnødvendige gødningssalte</a:t>
            </a:r>
          </a:p>
        </p:txBody>
      </p:sp>
      <p:sp>
        <p:nvSpPr>
          <p:cNvPr id="45058" name="Content Placeholder 2"/>
          <p:cNvSpPr>
            <a:spLocks noGrp="1"/>
          </p:cNvSpPr>
          <p:nvPr>
            <p:ph idx="1"/>
          </p:nvPr>
        </p:nvSpPr>
        <p:spPr/>
        <p:txBody>
          <a:bodyPr/>
          <a:lstStyle/>
          <a:p>
            <a:pPr>
              <a:buFontTx/>
              <a:buNone/>
            </a:pPr>
            <a:r>
              <a:rPr lang="en-US" sz="2400" smtClean="0">
                <a:solidFill>
                  <a:schemeClr val="tx2"/>
                </a:solidFill>
              </a:rPr>
              <a:t>Pas på og bevar gødningssaltene! </a:t>
            </a:r>
          </a:p>
          <a:p>
            <a:pPr>
              <a:buFontTx/>
              <a:buNone/>
            </a:pPr>
            <a:r>
              <a:rPr lang="en-US" sz="2400" smtClean="0">
                <a:solidFill>
                  <a:schemeClr val="tx2"/>
                </a:solidFill>
              </a:rPr>
              <a:t>	P og K er begrænsede resourcer –løber ud før olien!</a:t>
            </a:r>
          </a:p>
          <a:p>
            <a:pPr>
              <a:buFontTx/>
              <a:buNone/>
            </a:pPr>
            <a:r>
              <a:rPr lang="en-US" sz="2400" smtClean="0">
                <a:solidFill>
                  <a:schemeClr val="tx2"/>
                </a:solidFill>
              </a:rPr>
              <a:t>	P og K findes indbyggget i plantebiomassen</a:t>
            </a:r>
          </a:p>
          <a:p>
            <a:pPr>
              <a:buFontTx/>
              <a:buNone/>
            </a:pPr>
            <a:r>
              <a:rPr lang="en-US" sz="2400" smtClean="0">
                <a:solidFill>
                  <a:schemeClr val="tx2"/>
                </a:solidFill>
              </a:rPr>
              <a:t>	P og K plante-biomassen kan omdannes til Biokunstgødning! </a:t>
            </a:r>
          </a:p>
          <a:p>
            <a:pPr>
              <a:buFontTx/>
              <a:buNone/>
            </a:pPr>
            <a:endParaRPr lang="en-US" sz="2400" smtClean="0">
              <a:solidFill>
                <a:schemeClr val="tx2"/>
              </a:solidFill>
            </a:endParaRPr>
          </a:p>
          <a:p>
            <a:pPr>
              <a:buFontTx/>
              <a:buNone/>
            </a:pPr>
            <a:r>
              <a:rPr lang="en-US" sz="2400" b="1" i="1" smtClean="0">
                <a:solidFill>
                  <a:schemeClr val="tx2"/>
                </a:solidFill>
              </a:rPr>
              <a:t>Styrk vidensgenerering og procesudvikling på dette område</a:t>
            </a: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z="2400" smtClean="0">
                <a:solidFill>
                  <a:schemeClr val="tx2"/>
                </a:solidFill>
              </a:rPr>
              <a:t>Biomasse forretningsfokus: Nye biomasse afgrøder</a:t>
            </a:r>
          </a:p>
        </p:txBody>
      </p:sp>
      <p:sp>
        <p:nvSpPr>
          <p:cNvPr id="46082" name="Content Placeholder 2"/>
          <p:cNvSpPr>
            <a:spLocks noGrp="1"/>
          </p:cNvSpPr>
          <p:nvPr>
            <p:ph idx="1"/>
          </p:nvPr>
        </p:nvSpPr>
        <p:spPr/>
        <p:txBody>
          <a:bodyPr/>
          <a:lstStyle/>
          <a:p>
            <a:pPr>
              <a:buFontTx/>
              <a:buNone/>
            </a:pPr>
            <a:r>
              <a:rPr lang="en-US" sz="2400" smtClean="0">
                <a:solidFill>
                  <a:schemeClr val="tx2"/>
                </a:solidFill>
              </a:rPr>
              <a:t>Skab værdi:</a:t>
            </a:r>
          </a:p>
          <a:p>
            <a:pPr>
              <a:buFontTx/>
              <a:buNone/>
            </a:pPr>
            <a:r>
              <a:rPr lang="en-US" sz="2400" smtClean="0">
                <a:solidFill>
                  <a:schemeClr val="tx2"/>
                </a:solidFill>
              </a:rPr>
              <a:t>Planteforædling, der giver </a:t>
            </a:r>
            <a:r>
              <a:rPr lang="en-US" sz="2400" b="1" smtClean="0">
                <a:solidFill>
                  <a:srgbClr val="00B050"/>
                </a:solidFill>
              </a:rPr>
              <a:t>nye sorter </a:t>
            </a:r>
            <a:r>
              <a:rPr lang="en-US" sz="2400" smtClean="0">
                <a:solidFill>
                  <a:schemeClr val="tx2"/>
                </a:solidFill>
              </a:rPr>
              <a:t>med øget biomasse </a:t>
            </a:r>
          </a:p>
          <a:p>
            <a:pPr>
              <a:buFontTx/>
              <a:buNone/>
            </a:pPr>
            <a:r>
              <a:rPr lang="en-US" sz="2400" smtClean="0">
                <a:solidFill>
                  <a:schemeClr val="tx2"/>
                </a:solidFill>
              </a:rPr>
              <a:t>=&gt; Mad og Foder og Energi!</a:t>
            </a:r>
          </a:p>
          <a:p>
            <a:pPr>
              <a:buFontTx/>
              <a:buNone/>
            </a:pPr>
            <a:endParaRPr lang="en-US" sz="2400" smtClean="0">
              <a:solidFill>
                <a:schemeClr val="tx2"/>
              </a:solidFill>
            </a:endParaRPr>
          </a:p>
          <a:p>
            <a:pPr>
              <a:buFontTx/>
              <a:buNone/>
            </a:pPr>
            <a:r>
              <a:rPr lang="en-US" sz="2400" b="1" smtClean="0">
                <a:solidFill>
                  <a:srgbClr val="00B050"/>
                </a:solidFill>
              </a:rPr>
              <a:t>Nye afgrøder </a:t>
            </a:r>
            <a:r>
              <a:rPr lang="en-US" sz="2400" smtClean="0">
                <a:solidFill>
                  <a:schemeClr val="tx2"/>
                </a:solidFill>
              </a:rPr>
              <a:t>med særlige byggeklodser i væggene (højværdi, pharma-potentiale)</a:t>
            </a:r>
          </a:p>
          <a:p>
            <a:pPr>
              <a:buFontTx/>
              <a:buNone/>
            </a:pPr>
            <a:endParaRPr lang="en-US" sz="2400" smtClean="0">
              <a:solidFill>
                <a:schemeClr val="tx2"/>
              </a:solidFill>
            </a:endParaRPr>
          </a:p>
          <a:p>
            <a:pPr>
              <a:buFontTx/>
              <a:buNone/>
            </a:pPr>
            <a:endParaRPr lang="en-US" sz="2400" smtClean="0">
              <a:solidFill>
                <a:schemeClr val="tx2"/>
              </a:solidFill>
            </a:endParaRPr>
          </a:p>
          <a:p>
            <a:pPr>
              <a:buFontTx/>
              <a:buNone/>
            </a:pPr>
            <a:endParaRPr lang="en-US" sz="2400" smtClean="0">
              <a:solidFill>
                <a:schemeClr val="tx2"/>
              </a:solidFill>
            </a:endParaRPr>
          </a:p>
          <a:p>
            <a:pPr>
              <a:buFontTx/>
              <a:buNone/>
            </a:pPr>
            <a:endParaRPr lang="en-US" sz="2400" smtClean="0">
              <a:solidFill>
                <a:schemeClr val="tx2"/>
              </a:solidFill>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219200" y="1295400"/>
            <a:ext cx="7924800" cy="685800"/>
          </a:xfrm>
        </p:spPr>
        <p:txBody>
          <a:bodyPr/>
          <a:lstStyle/>
          <a:p>
            <a:r>
              <a:rPr lang="en-US" sz="2400" smtClean="0">
                <a:solidFill>
                  <a:schemeClr val="tx2"/>
                </a:solidFill>
              </a:rPr>
              <a:t>Biomasse forretningsfokus: Brug gyllens fiberindhold</a:t>
            </a:r>
            <a:endParaRPr lang="en-US" sz="2400" smtClean="0"/>
          </a:p>
        </p:txBody>
      </p:sp>
      <p:sp>
        <p:nvSpPr>
          <p:cNvPr id="47106" name="Content Placeholder 2"/>
          <p:cNvSpPr>
            <a:spLocks noGrp="1"/>
          </p:cNvSpPr>
          <p:nvPr>
            <p:ph idx="1"/>
          </p:nvPr>
        </p:nvSpPr>
        <p:spPr/>
        <p:txBody>
          <a:bodyPr/>
          <a:lstStyle/>
          <a:p>
            <a:pPr>
              <a:buFontTx/>
              <a:buNone/>
            </a:pPr>
            <a:r>
              <a:rPr lang="en-US" sz="2400" smtClean="0">
                <a:solidFill>
                  <a:schemeClr val="tx2"/>
                </a:solidFill>
              </a:rPr>
              <a:t>Udnyt gyllens biomasse potentiale (Clean Tech løsninger)</a:t>
            </a:r>
          </a:p>
          <a:p>
            <a:pPr>
              <a:buFontTx/>
              <a:buNone/>
            </a:pPr>
            <a:endParaRPr lang="en-US" sz="2400" smtClean="0">
              <a:solidFill>
                <a:schemeClr val="tx2"/>
              </a:solidFill>
            </a:endParaRPr>
          </a:p>
          <a:p>
            <a:pPr>
              <a:buFontTx/>
              <a:buNone/>
            </a:pPr>
            <a:r>
              <a:rPr lang="en-US" sz="2400" smtClean="0">
                <a:solidFill>
                  <a:schemeClr val="tx2"/>
                </a:solidFill>
              </a:rPr>
              <a:t>Brug af gyllen til udspredning på marken bør minimeres</a:t>
            </a:r>
          </a:p>
          <a:p>
            <a:pPr>
              <a:buFontTx/>
              <a:buNone/>
            </a:pPr>
            <a:endParaRPr lang="en-US" sz="2400" smtClean="0">
              <a:solidFill>
                <a:schemeClr val="tx2"/>
              </a:solidFill>
            </a:endParaRPr>
          </a:p>
          <a:p>
            <a:pPr>
              <a:buFontTx/>
              <a:buNone/>
            </a:pPr>
            <a:r>
              <a:rPr lang="en-US" sz="2400" smtClean="0">
                <a:solidFill>
                  <a:schemeClr val="tx2"/>
                </a:solidFill>
              </a:rPr>
              <a:t>Gødning af jorden skal ske uden at ødelægge naturens biodiversitet</a:t>
            </a:r>
          </a:p>
          <a:p>
            <a:pPr>
              <a:buFontTx/>
              <a:buNone/>
            </a:pPr>
            <a:endParaRPr lang="en-US" sz="2400" smtClean="0">
              <a:solidFill>
                <a:schemeClr val="tx2"/>
              </a:solidFill>
            </a:endParaRPr>
          </a:p>
          <a:p>
            <a:pPr>
              <a:buFontTx/>
              <a:buNone/>
            </a:pPr>
            <a:r>
              <a:rPr lang="en-US" sz="2400" smtClean="0">
                <a:solidFill>
                  <a:schemeClr val="tx2"/>
                </a:solidFill>
              </a:rPr>
              <a:t>Vi vil have blomsterengene tilbage! </a:t>
            </a:r>
          </a:p>
          <a:p>
            <a:pPr>
              <a:buFontTx/>
              <a:buNone/>
            </a:pPr>
            <a:endParaRPr lang="en-US" sz="2400" smtClean="0">
              <a:solidFill>
                <a:schemeClr val="tx2"/>
              </a:solidFill>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z="2400" smtClean="0">
                <a:solidFill>
                  <a:schemeClr val="tx2"/>
                </a:solidFill>
              </a:rPr>
              <a:t>Biomasse forretningsfokus: jordforbedring</a:t>
            </a:r>
          </a:p>
        </p:txBody>
      </p:sp>
      <p:sp>
        <p:nvSpPr>
          <p:cNvPr id="48130" name="Content Placeholder 2"/>
          <p:cNvSpPr>
            <a:spLocks noGrp="1"/>
          </p:cNvSpPr>
          <p:nvPr>
            <p:ph idx="1"/>
          </p:nvPr>
        </p:nvSpPr>
        <p:spPr/>
        <p:txBody>
          <a:bodyPr/>
          <a:lstStyle/>
          <a:p>
            <a:pPr>
              <a:buFontTx/>
              <a:buNone/>
            </a:pPr>
            <a:r>
              <a:rPr lang="en-US" sz="2400" smtClean="0">
                <a:solidFill>
                  <a:schemeClr val="tx2"/>
                </a:solidFill>
              </a:rPr>
              <a:t>Udbyg teknologi til jordforbedring</a:t>
            </a:r>
          </a:p>
          <a:p>
            <a:pPr>
              <a:buFontTx/>
              <a:buNone/>
            </a:pPr>
            <a:endParaRPr lang="en-US" sz="2400" smtClean="0">
              <a:solidFill>
                <a:schemeClr val="tx2"/>
              </a:solidFill>
            </a:endParaRPr>
          </a:p>
          <a:p>
            <a:pPr>
              <a:buFontTx/>
              <a:buNone/>
            </a:pPr>
            <a:r>
              <a:rPr lang="en-US" sz="2400" smtClean="0">
                <a:solidFill>
                  <a:schemeClr val="tx2"/>
                </a:solidFill>
              </a:rPr>
              <a:t>Carbon Capture and Use, CCU (ikke kun storage/CCS)</a:t>
            </a:r>
          </a:p>
          <a:p>
            <a:pPr>
              <a:buFontTx/>
              <a:buNone/>
            </a:pPr>
            <a:endParaRPr lang="en-US" sz="2400" smtClean="0">
              <a:solidFill>
                <a:schemeClr val="tx2"/>
              </a:solidFill>
            </a:endParaRPr>
          </a:p>
          <a:p>
            <a:pPr>
              <a:buFontTx/>
              <a:buNone/>
            </a:pPr>
            <a:r>
              <a:rPr lang="en-US" sz="2400" smtClean="0">
                <a:solidFill>
                  <a:schemeClr val="tx2"/>
                </a:solidFill>
              </a:rPr>
              <a:t>Ex Biocarb?</a:t>
            </a: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143000" y="1285875"/>
            <a:ext cx="7467600" cy="685800"/>
          </a:xfrm>
        </p:spPr>
        <p:txBody>
          <a:bodyPr/>
          <a:lstStyle/>
          <a:p>
            <a:r>
              <a:rPr lang="en-US" sz="2400" smtClean="0">
                <a:solidFill>
                  <a:schemeClr val="tx2"/>
                </a:solidFill>
              </a:rPr>
              <a:t>Biomasse forretningsfokus: bedre arealanvendelse</a:t>
            </a:r>
          </a:p>
        </p:txBody>
      </p:sp>
      <p:sp>
        <p:nvSpPr>
          <p:cNvPr id="49154" name="Content Placeholder 2"/>
          <p:cNvSpPr>
            <a:spLocks noGrp="1"/>
          </p:cNvSpPr>
          <p:nvPr>
            <p:ph idx="1"/>
          </p:nvPr>
        </p:nvSpPr>
        <p:spPr>
          <a:xfrm>
            <a:off x="1143000" y="2000250"/>
            <a:ext cx="7467600" cy="3962400"/>
          </a:xfrm>
        </p:spPr>
        <p:txBody>
          <a:bodyPr/>
          <a:lstStyle/>
          <a:p>
            <a:pPr>
              <a:buFontTx/>
              <a:buNone/>
            </a:pPr>
            <a:r>
              <a:rPr lang="en-US" sz="2400" b="1" smtClean="0">
                <a:solidFill>
                  <a:schemeClr val="tx2"/>
                </a:solidFill>
              </a:rPr>
              <a:t>Jorden</a:t>
            </a:r>
            <a:r>
              <a:rPr lang="en-US" sz="2400" smtClean="0">
                <a:solidFill>
                  <a:schemeClr val="tx2"/>
                </a:solidFill>
              </a:rPr>
              <a:t> er en begrænset resource og skal bruges klogt:</a:t>
            </a:r>
          </a:p>
          <a:p>
            <a:pPr>
              <a:buFontTx/>
              <a:buNone/>
            </a:pPr>
            <a:r>
              <a:rPr lang="en-US" sz="2400" smtClean="0">
                <a:solidFill>
                  <a:schemeClr val="tx2"/>
                </a:solidFill>
              </a:rPr>
              <a:t>Mad og foder; biodiversitet og herlighedsværdi</a:t>
            </a:r>
          </a:p>
          <a:p>
            <a:pPr>
              <a:buFontTx/>
              <a:buNone/>
            </a:pPr>
            <a:endParaRPr lang="en-US" sz="2400" smtClean="0">
              <a:solidFill>
                <a:schemeClr val="tx2"/>
              </a:solidFill>
            </a:endParaRPr>
          </a:p>
          <a:p>
            <a:pPr>
              <a:buFontTx/>
              <a:buNone/>
            </a:pPr>
            <a:r>
              <a:rPr lang="en-US" sz="2400" smtClean="0">
                <a:solidFill>
                  <a:schemeClr val="tx2"/>
                </a:solidFill>
              </a:rPr>
              <a:t>Effektiv brug af de høstede afgrøder er en forpligtigelse (også afgrøderesterne)</a:t>
            </a:r>
          </a:p>
          <a:p>
            <a:pPr>
              <a:buFontTx/>
              <a:buNone/>
            </a:pPr>
            <a:endParaRPr lang="en-US" sz="2400" smtClean="0">
              <a:solidFill>
                <a:schemeClr val="tx2"/>
              </a:solidFill>
            </a:endParaRPr>
          </a:p>
          <a:p>
            <a:pPr>
              <a:buFontTx/>
              <a:buNone/>
            </a:pPr>
            <a:r>
              <a:rPr lang="en-US" sz="2400" smtClean="0">
                <a:solidFill>
                  <a:schemeClr val="tx2"/>
                </a:solidFill>
              </a:rPr>
              <a:t>Effektiv og gennemtænkt arealanvendelse</a:t>
            </a:r>
          </a:p>
          <a:p>
            <a:pPr>
              <a:buFontTx/>
              <a:buNone/>
            </a:pPr>
            <a:r>
              <a:rPr lang="en-US" sz="2400" smtClean="0">
                <a:solidFill>
                  <a:schemeClr val="tx2"/>
                </a:solidFill>
              </a:rPr>
              <a:t>-</a:t>
            </a:r>
            <a:r>
              <a:rPr lang="en-US" sz="2400" b="1" i="1" smtClean="0">
                <a:solidFill>
                  <a:srgbClr val="00B050"/>
                </a:solidFill>
              </a:rPr>
              <a:t>både </a:t>
            </a:r>
            <a:r>
              <a:rPr lang="en-US" sz="2400" b="1" smtClean="0">
                <a:solidFill>
                  <a:srgbClr val="00B050"/>
                </a:solidFill>
              </a:rPr>
              <a:t>større udbytte og biodiversitet</a:t>
            </a: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z="2400" smtClean="0">
                <a:solidFill>
                  <a:schemeClr val="tx2"/>
                </a:solidFill>
              </a:rPr>
              <a:t>Biomasse forretningsfokus: </a:t>
            </a:r>
            <a:br>
              <a:rPr lang="en-US" sz="2400" smtClean="0">
                <a:solidFill>
                  <a:schemeClr val="tx2"/>
                </a:solidFill>
              </a:rPr>
            </a:br>
            <a:r>
              <a:rPr lang="en-US" sz="2400" smtClean="0">
                <a:solidFill>
                  <a:schemeClr val="tx2"/>
                </a:solidFill>
              </a:rPr>
              <a:t>Energiforbrug i produktionsprocessen skal ned</a:t>
            </a:r>
          </a:p>
        </p:txBody>
      </p:sp>
      <p:sp>
        <p:nvSpPr>
          <p:cNvPr id="50178" name="Content Placeholder 2"/>
          <p:cNvSpPr>
            <a:spLocks noGrp="1"/>
          </p:cNvSpPr>
          <p:nvPr>
            <p:ph idx="1"/>
          </p:nvPr>
        </p:nvSpPr>
        <p:spPr/>
        <p:txBody>
          <a:bodyPr/>
          <a:lstStyle/>
          <a:p>
            <a:pPr>
              <a:buFontTx/>
              <a:buNone/>
            </a:pPr>
            <a:endParaRPr lang="en-US" sz="1800" smtClean="0">
              <a:solidFill>
                <a:schemeClr val="tx2"/>
              </a:solidFill>
            </a:endParaRPr>
          </a:p>
          <a:p>
            <a:pPr>
              <a:buFontTx/>
              <a:buNone/>
            </a:pPr>
            <a:r>
              <a:rPr lang="en-US" sz="2400" smtClean="0">
                <a:solidFill>
                  <a:schemeClr val="tx2"/>
                </a:solidFill>
              </a:rPr>
              <a:t>Nye krav til reduktion i energiforbrug i produktionsprocessen </a:t>
            </a:r>
          </a:p>
          <a:p>
            <a:pPr>
              <a:buFontTx/>
              <a:buNone/>
            </a:pPr>
            <a:endParaRPr lang="en-US" sz="2400" smtClean="0">
              <a:solidFill>
                <a:schemeClr val="tx2"/>
              </a:solidFill>
            </a:endParaRPr>
          </a:p>
          <a:p>
            <a:pPr>
              <a:buFont typeface="Symbol" pitchFamily="18" charset="2"/>
              <a:buChar char="Þ"/>
            </a:pPr>
            <a:r>
              <a:rPr lang="en-US" sz="2400" smtClean="0">
                <a:solidFill>
                  <a:schemeClr val="tx2"/>
                </a:solidFill>
              </a:rPr>
              <a:t>Udvidelse af forretningsvolumen kræver indførsel af nye smarte teknologier!</a:t>
            </a:r>
          </a:p>
          <a:p>
            <a:pPr>
              <a:buFontTx/>
              <a:buNone/>
            </a:pPr>
            <a:endParaRPr lang="en-US" sz="2400" smtClean="0">
              <a:solidFill>
                <a:schemeClr val="tx2"/>
              </a:solidFill>
            </a:endParaRPr>
          </a:p>
          <a:p>
            <a:pPr>
              <a:buFontTx/>
              <a:buNone/>
            </a:pPr>
            <a:r>
              <a:rPr lang="en-US" sz="2400" smtClean="0">
                <a:solidFill>
                  <a:schemeClr val="tx2"/>
                </a:solidFill>
              </a:rPr>
              <a:t>Der er ingen grund til at tøve!</a:t>
            </a:r>
          </a:p>
          <a:p>
            <a:pPr>
              <a:buFont typeface="Symbol" pitchFamily="18" charset="2"/>
              <a:buChar char="Þ"/>
            </a:pPr>
            <a:endParaRPr lang="en-US" sz="2400" smtClean="0">
              <a:solidFill>
                <a:schemeClr val="tx2"/>
              </a:solidFill>
            </a:endParaRPr>
          </a:p>
          <a:p>
            <a:pPr>
              <a:buFont typeface="Symbol" pitchFamily="18" charset="2"/>
              <a:buChar char="Þ"/>
            </a:pPr>
            <a:endParaRPr lang="en-US" sz="2400" smtClean="0">
              <a:solidFill>
                <a:schemeClr val="tx2"/>
              </a:solidFill>
            </a:endParaRPr>
          </a:p>
          <a:p>
            <a:pPr>
              <a:buFont typeface="Symbol" pitchFamily="18" charset="2"/>
              <a:buChar char="Þ"/>
            </a:pPr>
            <a:endParaRPr lang="en-US" sz="1800" smtClean="0">
              <a:solidFill>
                <a:schemeClr val="tx2"/>
              </a:solidFill>
            </a:endParaRPr>
          </a:p>
          <a:p>
            <a:pPr>
              <a:buFont typeface="Symbol" pitchFamily="18" charset="2"/>
              <a:buChar char="Þ"/>
            </a:pPr>
            <a:endParaRPr lang="en-US" sz="1800" smtClean="0">
              <a:solidFill>
                <a:schemeClr val="tx2"/>
              </a:solidFill>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214438" y="1295400"/>
            <a:ext cx="7472362" cy="685800"/>
          </a:xfrm>
        </p:spPr>
        <p:txBody>
          <a:bodyPr/>
          <a:lstStyle/>
          <a:p>
            <a:r>
              <a:rPr lang="en-US" sz="2800" smtClean="0">
                <a:solidFill>
                  <a:schemeClr val="tx2"/>
                </a:solidFill>
              </a:rPr>
              <a:t>Proces: Fra Viden til Forandring! </a:t>
            </a:r>
          </a:p>
        </p:txBody>
      </p:sp>
      <p:sp>
        <p:nvSpPr>
          <p:cNvPr id="51202" name="Content Placeholder 2"/>
          <p:cNvSpPr>
            <a:spLocks noGrp="1"/>
          </p:cNvSpPr>
          <p:nvPr>
            <p:ph idx="1"/>
          </p:nvPr>
        </p:nvSpPr>
        <p:spPr/>
        <p:txBody>
          <a:bodyPr/>
          <a:lstStyle/>
          <a:p>
            <a:pPr>
              <a:buFontTx/>
              <a:buNone/>
            </a:pPr>
            <a:r>
              <a:rPr lang="en-US" sz="1800" b="1" smtClean="0">
                <a:solidFill>
                  <a:schemeClr val="tx2"/>
                </a:solidFill>
              </a:rPr>
              <a:t>Brug de instrumenter vi har</a:t>
            </a:r>
            <a:r>
              <a:rPr lang="en-US" sz="1800" smtClean="0">
                <a:solidFill>
                  <a:schemeClr val="tx2"/>
                </a:solidFill>
              </a:rPr>
              <a:t>, men samarbejd på tværs af ministerierne!</a:t>
            </a:r>
          </a:p>
          <a:p>
            <a:pPr>
              <a:buFontTx/>
              <a:buNone/>
            </a:pPr>
            <a:r>
              <a:rPr lang="en-US" sz="1800" smtClean="0">
                <a:solidFill>
                  <a:schemeClr val="tx2"/>
                </a:solidFill>
              </a:rPr>
              <a:t>DFF, DSF, HTF, </a:t>
            </a:r>
            <a:r>
              <a:rPr lang="en-US" sz="1800" b="1" smtClean="0">
                <a:solidFill>
                  <a:srgbClr val="00B050"/>
                </a:solidFill>
              </a:rPr>
              <a:t>RTI</a:t>
            </a:r>
            <a:r>
              <a:rPr lang="en-US" sz="1800" smtClean="0">
                <a:solidFill>
                  <a:schemeClr val="tx2"/>
                </a:solidFill>
              </a:rPr>
              <a:t>, EFP, PSO, RUFF, FFU, EUDP, GUDP etc etc</a:t>
            </a:r>
          </a:p>
          <a:p>
            <a:pPr>
              <a:buFontTx/>
              <a:buNone/>
            </a:pPr>
            <a:endParaRPr lang="en-US" sz="1800" smtClean="0">
              <a:solidFill>
                <a:schemeClr val="tx2"/>
              </a:solidFill>
            </a:endParaRPr>
          </a:p>
          <a:p>
            <a:pPr>
              <a:buFontTx/>
              <a:buNone/>
            </a:pPr>
            <a:r>
              <a:rPr lang="en-US" sz="1800" b="1" smtClean="0">
                <a:solidFill>
                  <a:schemeClr val="tx2"/>
                </a:solidFill>
              </a:rPr>
              <a:t>Mobiliser </a:t>
            </a:r>
            <a:r>
              <a:rPr lang="en-US" sz="1800" smtClean="0">
                <a:solidFill>
                  <a:schemeClr val="tx2"/>
                </a:solidFill>
              </a:rPr>
              <a:t>de private fonde og sværvægterne i industrien. </a:t>
            </a:r>
            <a:r>
              <a:rPr lang="en-US" sz="1800" b="1" smtClean="0">
                <a:solidFill>
                  <a:srgbClr val="00B050"/>
                </a:solidFill>
              </a:rPr>
              <a:t>Rekrutter talent</a:t>
            </a:r>
          </a:p>
          <a:p>
            <a:pPr>
              <a:buFontTx/>
              <a:buNone/>
            </a:pPr>
            <a:r>
              <a:rPr lang="en-US" sz="1800" smtClean="0">
                <a:solidFill>
                  <a:schemeClr val="tx2"/>
                </a:solidFill>
              </a:rPr>
              <a:t>Gå forrest i at tømme nordiske og EU FP-kasser til dette gode formål</a:t>
            </a:r>
          </a:p>
          <a:p>
            <a:pPr>
              <a:buFontTx/>
              <a:buNone/>
            </a:pPr>
            <a:endParaRPr lang="en-US" sz="1800" smtClean="0">
              <a:solidFill>
                <a:schemeClr val="tx2"/>
              </a:solidFill>
            </a:endParaRPr>
          </a:p>
          <a:p>
            <a:pPr>
              <a:buFontTx/>
              <a:buNone/>
            </a:pPr>
            <a:r>
              <a:rPr lang="en-US" sz="1800" b="1" smtClean="0">
                <a:solidFill>
                  <a:schemeClr val="tx2"/>
                </a:solidFill>
              </a:rPr>
              <a:t>Fælles opslag, Fælles mål</a:t>
            </a:r>
            <a:r>
              <a:rPr lang="en-US" sz="1800" smtClean="0">
                <a:solidFill>
                  <a:schemeClr val="tx2"/>
                </a:solidFill>
              </a:rPr>
              <a:t>, Mange slags instrumenter </a:t>
            </a:r>
          </a:p>
          <a:p>
            <a:pPr>
              <a:buFontTx/>
              <a:buNone/>
            </a:pPr>
            <a:r>
              <a:rPr lang="en-US" sz="1800" smtClean="0">
                <a:solidFill>
                  <a:schemeClr val="tx2"/>
                </a:solidFill>
              </a:rPr>
              <a:t>Kombiner lavtek og højtek</a:t>
            </a:r>
          </a:p>
          <a:p>
            <a:pPr>
              <a:buFontTx/>
              <a:buNone/>
            </a:pPr>
            <a:r>
              <a:rPr lang="en-US" sz="1800" smtClean="0">
                <a:solidFill>
                  <a:schemeClr val="tx2"/>
                </a:solidFill>
              </a:rPr>
              <a:t>Samtænk planten ude på marken med processeringen og produktet</a:t>
            </a:r>
          </a:p>
          <a:p>
            <a:pPr>
              <a:buFontTx/>
              <a:buNone/>
            </a:pPr>
            <a:endParaRPr lang="en-US" sz="1800" smtClean="0">
              <a:solidFill>
                <a:schemeClr val="tx2"/>
              </a:solidFill>
            </a:endParaRPr>
          </a:p>
          <a:p>
            <a:pPr>
              <a:buFontTx/>
              <a:buNone/>
            </a:pPr>
            <a:r>
              <a:rPr lang="en-US" sz="1800" b="1" smtClean="0">
                <a:solidFill>
                  <a:schemeClr val="tx2"/>
                </a:solidFill>
              </a:rPr>
              <a:t>Etabler en ny åben vidensplatform:</a:t>
            </a:r>
          </a:p>
          <a:p>
            <a:pPr>
              <a:buFontTx/>
              <a:buNone/>
            </a:pPr>
            <a:r>
              <a:rPr lang="en-US" sz="1800" smtClean="0">
                <a:solidFill>
                  <a:schemeClr val="tx2"/>
                </a:solidFill>
              </a:rPr>
              <a:t>Det handler om at være hurtigst til at bruge ny viden</a:t>
            </a:r>
          </a:p>
          <a:p>
            <a:pPr>
              <a:buFontTx/>
              <a:buNone/>
            </a:pPr>
            <a:r>
              <a:rPr lang="en-US" sz="1800" smtClean="0">
                <a:solidFill>
                  <a:schemeClr val="tx2"/>
                </a:solidFill>
              </a:rPr>
              <a:t>-men også om at dele viden. Ulandene skal med i loopen!</a:t>
            </a: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219200" y="1295400"/>
            <a:ext cx="7924800" cy="685800"/>
          </a:xfrm>
        </p:spPr>
        <p:txBody>
          <a:bodyPr/>
          <a:lstStyle/>
          <a:p>
            <a:r>
              <a:rPr lang="en-US" sz="2400" smtClean="0">
                <a:solidFill>
                  <a:schemeClr val="tx2"/>
                </a:solidFill>
              </a:rPr>
              <a:t>Behovet for nye biologiske løsninger er</a:t>
            </a:r>
            <a:br>
              <a:rPr lang="en-US" sz="2400" smtClean="0">
                <a:solidFill>
                  <a:schemeClr val="tx2"/>
                </a:solidFill>
              </a:rPr>
            </a:br>
            <a:r>
              <a:rPr lang="en-US" sz="2400" smtClean="0">
                <a:solidFill>
                  <a:schemeClr val="tx2"/>
                </a:solidFill>
              </a:rPr>
              <a:t>Landbrugets chance for fornyet “License to Operate”</a:t>
            </a:r>
          </a:p>
        </p:txBody>
      </p:sp>
      <p:sp>
        <p:nvSpPr>
          <p:cNvPr id="52226" name="Content Placeholder 2"/>
          <p:cNvSpPr>
            <a:spLocks noGrp="1"/>
          </p:cNvSpPr>
          <p:nvPr>
            <p:ph idx="1"/>
          </p:nvPr>
        </p:nvSpPr>
        <p:spPr/>
        <p:txBody>
          <a:bodyPr/>
          <a:lstStyle/>
          <a:p>
            <a:pPr>
              <a:buFontTx/>
              <a:buNone/>
            </a:pPr>
            <a:endParaRPr lang="en-US" sz="1800" smtClean="0">
              <a:solidFill>
                <a:schemeClr val="tx2"/>
              </a:solidFill>
            </a:endParaRPr>
          </a:p>
          <a:p>
            <a:pPr>
              <a:buFontTx/>
              <a:buNone/>
            </a:pPr>
            <a:r>
              <a:rPr lang="en-US" sz="2400" smtClean="0">
                <a:solidFill>
                  <a:schemeClr val="tx2"/>
                </a:solidFill>
              </a:rPr>
              <a:t>Forvalt det danske landskab med respekt for værdierne </a:t>
            </a:r>
          </a:p>
          <a:p>
            <a:pPr>
              <a:buFontTx/>
              <a:buNone/>
            </a:pPr>
            <a:endParaRPr lang="en-US" sz="2400" smtClean="0">
              <a:solidFill>
                <a:schemeClr val="tx2"/>
              </a:solidFill>
            </a:endParaRPr>
          </a:p>
          <a:p>
            <a:pPr>
              <a:buFontTx/>
              <a:buNone/>
            </a:pPr>
            <a:r>
              <a:rPr lang="en-US" sz="2400" smtClean="0">
                <a:solidFill>
                  <a:schemeClr val="tx2"/>
                </a:solidFill>
              </a:rPr>
              <a:t>Vær en del af de nye bæredygtige løsninger (og væksten)</a:t>
            </a:r>
          </a:p>
          <a:p>
            <a:pPr>
              <a:buFontTx/>
              <a:buNone/>
            </a:pPr>
            <a:endParaRPr lang="en-US" sz="2400" smtClean="0">
              <a:solidFill>
                <a:schemeClr val="tx2"/>
              </a:solidFill>
            </a:endParaRPr>
          </a:p>
          <a:p>
            <a:pPr>
              <a:buFontTx/>
              <a:buNone/>
            </a:pPr>
            <a:r>
              <a:rPr lang="en-US" sz="2400" smtClean="0">
                <a:solidFill>
                  <a:schemeClr val="tx2"/>
                </a:solidFill>
              </a:rPr>
              <a:t>Gå forrest i at indføre nye smarte teknologier</a:t>
            </a:r>
          </a:p>
          <a:p>
            <a:pPr>
              <a:buFontTx/>
              <a:buNone/>
            </a:pPr>
            <a:r>
              <a:rPr lang="en-US" sz="2400" smtClean="0">
                <a:solidFill>
                  <a:schemeClr val="tx2"/>
                </a:solidFill>
              </a:rPr>
              <a:t>	-både miljø og værdiskabelse!</a:t>
            </a:r>
          </a:p>
          <a:p>
            <a:pPr>
              <a:buFontTx/>
              <a:buNone/>
            </a:pPr>
            <a:endParaRPr lang="en-US" sz="2400" smtClean="0">
              <a:solidFill>
                <a:schemeClr val="tx2"/>
              </a:solidFill>
            </a:endParaRPr>
          </a:p>
          <a:p>
            <a:pPr>
              <a:buFontTx/>
              <a:buNone/>
            </a:pPr>
            <a:r>
              <a:rPr lang="en-US" sz="2400" smtClean="0">
                <a:solidFill>
                  <a:schemeClr val="tx2"/>
                </a:solidFill>
              </a:rPr>
              <a:t>Integrer jordbruget i de nye biologiske værdikæder</a:t>
            </a:r>
          </a:p>
          <a:p>
            <a:pPr>
              <a:buFontTx/>
              <a:buNone/>
            </a:pPr>
            <a:endParaRPr lang="en-US" sz="2400" smtClean="0">
              <a:solidFill>
                <a:schemeClr val="tx2"/>
              </a:solidFill>
            </a:endParaRPr>
          </a:p>
          <a:p>
            <a:pPr>
              <a:buFontTx/>
              <a:buNone/>
            </a:pPr>
            <a:endParaRPr lang="en-US" sz="2400" smtClean="0">
              <a:solidFill>
                <a:schemeClr val="tx2"/>
              </a:solidFill>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z="2400" smtClean="0">
                <a:solidFill>
                  <a:schemeClr val="tx2"/>
                </a:solidFill>
              </a:rPr>
              <a:t>Grøn Vækst –hvilke problemer skal løses?</a:t>
            </a:r>
          </a:p>
        </p:txBody>
      </p:sp>
      <p:sp>
        <p:nvSpPr>
          <p:cNvPr id="29698" name="Content Placeholder 2"/>
          <p:cNvSpPr>
            <a:spLocks noGrp="1"/>
          </p:cNvSpPr>
          <p:nvPr>
            <p:ph idx="1"/>
          </p:nvPr>
        </p:nvSpPr>
        <p:spPr/>
        <p:txBody>
          <a:bodyPr/>
          <a:lstStyle/>
          <a:p>
            <a:pPr>
              <a:buFontTx/>
              <a:buNone/>
            </a:pPr>
            <a:r>
              <a:rPr lang="en-US" sz="1800" b="1" smtClean="0">
                <a:solidFill>
                  <a:schemeClr val="tx2"/>
                </a:solidFill>
              </a:rPr>
              <a:t>De fem kriser:</a:t>
            </a:r>
          </a:p>
          <a:p>
            <a:pPr>
              <a:buFontTx/>
              <a:buNone/>
            </a:pPr>
            <a:r>
              <a:rPr lang="en-US" sz="1800" smtClean="0">
                <a:solidFill>
                  <a:schemeClr val="tx2"/>
                </a:solidFill>
              </a:rPr>
              <a:t>Klima-krisen</a:t>
            </a:r>
          </a:p>
          <a:p>
            <a:pPr>
              <a:buFontTx/>
              <a:buNone/>
            </a:pPr>
            <a:r>
              <a:rPr lang="en-US" sz="1800" smtClean="0">
                <a:solidFill>
                  <a:schemeClr val="tx2"/>
                </a:solidFill>
              </a:rPr>
              <a:t>Fødevare-krisen</a:t>
            </a:r>
          </a:p>
          <a:p>
            <a:pPr>
              <a:buFontTx/>
              <a:buNone/>
            </a:pPr>
            <a:r>
              <a:rPr lang="en-US" sz="1800" smtClean="0">
                <a:solidFill>
                  <a:schemeClr val="tx2"/>
                </a:solidFill>
              </a:rPr>
              <a:t>Olie-krisen</a:t>
            </a:r>
          </a:p>
          <a:p>
            <a:pPr>
              <a:buFontTx/>
              <a:buNone/>
            </a:pPr>
            <a:r>
              <a:rPr lang="en-US" sz="1800" smtClean="0">
                <a:solidFill>
                  <a:schemeClr val="tx2"/>
                </a:solidFill>
              </a:rPr>
              <a:t>Vand-krisen</a:t>
            </a:r>
          </a:p>
          <a:p>
            <a:pPr>
              <a:buFontTx/>
              <a:buNone/>
            </a:pPr>
            <a:r>
              <a:rPr lang="en-US" sz="1800" smtClean="0">
                <a:solidFill>
                  <a:schemeClr val="tx2"/>
                </a:solidFill>
              </a:rPr>
              <a:t>Finans-krisen</a:t>
            </a:r>
          </a:p>
          <a:p>
            <a:pPr>
              <a:buFontTx/>
              <a:buNone/>
            </a:pPr>
            <a:endParaRPr lang="en-US" sz="1800" smtClean="0">
              <a:solidFill>
                <a:schemeClr val="tx2"/>
              </a:solidFill>
            </a:endParaRPr>
          </a:p>
          <a:p>
            <a:pPr>
              <a:buFontTx/>
              <a:buNone/>
            </a:pPr>
            <a:r>
              <a:rPr lang="en-US" sz="1800" b="1" smtClean="0">
                <a:solidFill>
                  <a:schemeClr val="tx2"/>
                </a:solidFill>
              </a:rPr>
              <a:t>Udfordringer:</a:t>
            </a:r>
          </a:p>
          <a:p>
            <a:pPr>
              <a:buFontTx/>
              <a:buNone/>
            </a:pPr>
            <a:r>
              <a:rPr lang="en-US" sz="1800" smtClean="0">
                <a:solidFill>
                  <a:schemeClr val="tx2"/>
                </a:solidFill>
              </a:rPr>
              <a:t>Stigende arbejdsløshed</a:t>
            </a:r>
          </a:p>
          <a:p>
            <a:pPr>
              <a:buFontTx/>
              <a:buNone/>
            </a:pPr>
            <a:r>
              <a:rPr lang="en-US" sz="1800" smtClean="0">
                <a:solidFill>
                  <a:schemeClr val="tx2"/>
                </a:solidFill>
              </a:rPr>
              <a:t>Behov for paradigmeskift i landbruget</a:t>
            </a:r>
          </a:p>
          <a:p>
            <a:pPr>
              <a:buFontTx/>
              <a:buNone/>
            </a:pPr>
            <a:r>
              <a:rPr lang="en-US" sz="1800" smtClean="0">
                <a:solidFill>
                  <a:schemeClr val="tx2"/>
                </a:solidFill>
              </a:rPr>
              <a:t>Behov for erhvervsudvikling til videnssamfundet</a:t>
            </a:r>
          </a:p>
          <a:p>
            <a:pPr>
              <a:buFontTx/>
              <a:buNone/>
            </a:pPr>
            <a:endParaRPr lang="en-US" sz="1800" smtClean="0">
              <a:solidFill>
                <a:schemeClr val="tx2"/>
              </a:solidFill>
            </a:endParaRPr>
          </a:p>
          <a:p>
            <a:pPr>
              <a:buFontTx/>
              <a:buNone/>
            </a:pPr>
            <a:endParaRPr lang="en-US" sz="1800" smtClean="0">
              <a:solidFill>
                <a:schemeClr val="tx2"/>
              </a:solidFill>
            </a:endParaRPr>
          </a:p>
          <a:p>
            <a:pPr>
              <a:buFontTx/>
              <a:buNone/>
            </a:pPr>
            <a:endParaRPr lang="en-US" sz="1800" smtClean="0"/>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endParaRPr lang="da-DK" smtClean="0"/>
          </a:p>
        </p:txBody>
      </p:sp>
      <p:sp>
        <p:nvSpPr>
          <p:cNvPr id="53250" name="Content Placeholder 2"/>
          <p:cNvSpPr>
            <a:spLocks noGrp="1"/>
          </p:cNvSpPr>
          <p:nvPr>
            <p:ph idx="1"/>
          </p:nvPr>
        </p:nvSpPr>
        <p:spPr>
          <a:xfrm>
            <a:off x="1214438" y="2071688"/>
            <a:ext cx="7467600" cy="3962400"/>
          </a:xfrm>
        </p:spPr>
        <p:txBody>
          <a:bodyPr/>
          <a:lstStyle/>
          <a:p>
            <a:pPr>
              <a:buFontTx/>
              <a:buNone/>
            </a:pPr>
            <a:r>
              <a:rPr lang="da-DK" sz="2800" b="1" smtClean="0">
                <a:solidFill>
                  <a:schemeClr val="tx2"/>
                </a:solidFill>
              </a:rPr>
              <a:t>Tak for ordet</a:t>
            </a:r>
          </a:p>
          <a:p>
            <a:pPr>
              <a:buFontTx/>
              <a:buNone/>
            </a:pPr>
            <a:endParaRPr lang="da-DK" sz="2800" b="1" smtClean="0">
              <a:solidFill>
                <a:schemeClr val="tx2"/>
              </a:solidFill>
            </a:endParaRPr>
          </a:p>
          <a:p>
            <a:pPr>
              <a:buFontTx/>
              <a:buNone/>
            </a:pPr>
            <a:r>
              <a:rPr lang="da-DK" sz="2800" b="1" smtClean="0">
                <a:solidFill>
                  <a:schemeClr val="tx2"/>
                </a:solidFill>
              </a:rPr>
              <a:t>Lene</a:t>
            </a:r>
          </a:p>
          <a:p>
            <a:pPr>
              <a:buFontTx/>
              <a:buNone/>
            </a:pPr>
            <a:endParaRPr lang="da-DK" sz="1800" smtClean="0">
              <a:solidFill>
                <a:schemeClr val="tx2"/>
              </a:solidFill>
            </a:endParaRPr>
          </a:p>
          <a:p>
            <a:pPr>
              <a:buFontTx/>
              <a:buNone/>
            </a:pPr>
            <a:endParaRPr lang="da-DK" sz="1800" smtClean="0"/>
          </a:p>
          <a:p>
            <a:pPr>
              <a:buFontTx/>
              <a:buNone/>
            </a:pPr>
            <a:endParaRPr lang="da-DK" sz="1800" smtClean="0"/>
          </a:p>
          <a:p>
            <a:pPr>
              <a:buFontTx/>
              <a:buNone/>
            </a:pPr>
            <a:endParaRPr lang="da-DK" sz="1800" smtClean="0"/>
          </a:p>
          <a:p>
            <a:pPr>
              <a:buFontTx/>
              <a:buNone/>
            </a:pPr>
            <a:endParaRPr lang="da-DK" sz="1800" smtClean="0"/>
          </a:p>
          <a:p>
            <a:pPr>
              <a:buFontTx/>
              <a:buNone/>
            </a:pPr>
            <a:endParaRPr lang="da-DK" sz="1800" smtClean="0"/>
          </a:p>
          <a:p>
            <a:pPr>
              <a:buFontTx/>
              <a:buNone/>
            </a:pPr>
            <a:endParaRPr lang="da-DK" sz="1800" smtClean="0"/>
          </a:p>
          <a:p>
            <a:pPr>
              <a:buFontTx/>
              <a:buNone/>
            </a:pPr>
            <a:r>
              <a:rPr lang="da-DK" sz="1800" smtClean="0">
                <a:solidFill>
                  <a:schemeClr val="tx2"/>
                </a:solidFill>
              </a:rPr>
              <a:t>Lene Lange, </a:t>
            </a:r>
          </a:p>
          <a:p>
            <a:pPr>
              <a:buFontTx/>
              <a:buNone/>
            </a:pPr>
            <a:r>
              <a:rPr lang="da-DK" sz="1800" smtClean="0">
                <a:solidFill>
                  <a:schemeClr val="tx2"/>
                </a:solidFill>
              </a:rPr>
              <a:t>INS Vice Dean, AAU, Professor in Biotechnology, AAU in Ballerup</a:t>
            </a:r>
            <a:endParaRPr lang="en-US" sz="1800" smtClean="0">
              <a:solidFill>
                <a:schemeClr val="tx2"/>
              </a:solidFill>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143000" y="1295400"/>
            <a:ext cx="7543800" cy="685800"/>
          </a:xfrm>
        </p:spPr>
        <p:txBody>
          <a:bodyPr/>
          <a:lstStyle/>
          <a:p>
            <a:r>
              <a:rPr lang="en-US" sz="2400" smtClean="0">
                <a:solidFill>
                  <a:schemeClr val="tx2"/>
                </a:solidFill>
              </a:rPr>
              <a:t>Det handler IKKE kun om energi!</a:t>
            </a:r>
          </a:p>
        </p:txBody>
      </p:sp>
      <p:sp>
        <p:nvSpPr>
          <p:cNvPr id="30722" name="Content Placeholder 2"/>
          <p:cNvSpPr>
            <a:spLocks noGrp="1"/>
          </p:cNvSpPr>
          <p:nvPr>
            <p:ph idx="1"/>
          </p:nvPr>
        </p:nvSpPr>
        <p:spPr>
          <a:xfrm>
            <a:off x="1204913" y="2133600"/>
            <a:ext cx="7467600" cy="3962400"/>
          </a:xfrm>
        </p:spPr>
        <p:txBody>
          <a:bodyPr/>
          <a:lstStyle/>
          <a:p>
            <a:pPr>
              <a:buFontTx/>
              <a:buNone/>
            </a:pPr>
            <a:r>
              <a:rPr lang="en-US" sz="1800" smtClean="0">
                <a:solidFill>
                  <a:schemeClr val="tx2"/>
                </a:solidFill>
              </a:rPr>
              <a:t>Fossile resourcer bruges i dag til rigtig mange ting:</a:t>
            </a:r>
          </a:p>
          <a:p>
            <a:pPr>
              <a:buFontTx/>
              <a:buNone/>
            </a:pPr>
            <a:r>
              <a:rPr lang="en-US" sz="1800" smtClean="0">
                <a:solidFill>
                  <a:schemeClr val="tx2"/>
                </a:solidFill>
              </a:rPr>
              <a:t>Energi (el, varme, transport)</a:t>
            </a:r>
          </a:p>
          <a:p>
            <a:pPr>
              <a:buFontTx/>
              <a:buNone/>
            </a:pPr>
            <a:r>
              <a:rPr lang="en-US" sz="1800" smtClean="0">
                <a:solidFill>
                  <a:schemeClr val="tx2"/>
                </a:solidFill>
              </a:rPr>
              <a:t>Plastik</a:t>
            </a:r>
          </a:p>
          <a:p>
            <a:pPr>
              <a:buFontTx/>
              <a:buNone/>
            </a:pPr>
            <a:r>
              <a:rPr lang="en-US" sz="1800" smtClean="0">
                <a:solidFill>
                  <a:schemeClr val="tx2"/>
                </a:solidFill>
              </a:rPr>
              <a:t>Materialer</a:t>
            </a:r>
          </a:p>
          <a:p>
            <a:pPr>
              <a:buFontTx/>
              <a:buNone/>
            </a:pPr>
            <a:r>
              <a:rPr lang="en-US" sz="1800" smtClean="0">
                <a:solidFill>
                  <a:schemeClr val="tx2"/>
                </a:solidFill>
              </a:rPr>
              <a:t>Kemikalier</a:t>
            </a:r>
          </a:p>
          <a:p>
            <a:pPr>
              <a:buFontTx/>
              <a:buNone/>
            </a:pPr>
            <a:r>
              <a:rPr lang="en-US" sz="1800" smtClean="0">
                <a:solidFill>
                  <a:schemeClr val="tx2"/>
                </a:solidFill>
              </a:rPr>
              <a:t>Kunstgødning</a:t>
            </a:r>
          </a:p>
          <a:p>
            <a:pPr>
              <a:buFontTx/>
              <a:buNone/>
            </a:pPr>
            <a:endParaRPr lang="en-US" sz="1800" smtClean="0">
              <a:solidFill>
                <a:schemeClr val="tx2"/>
              </a:solidFill>
            </a:endParaRPr>
          </a:p>
          <a:p>
            <a:pPr>
              <a:buFontTx/>
              <a:buNone/>
            </a:pPr>
            <a:r>
              <a:rPr lang="en-US" sz="1800" smtClean="0">
                <a:solidFill>
                  <a:schemeClr val="tx2"/>
                </a:solidFill>
              </a:rPr>
              <a:t>Før: 	Olierafinaderier</a:t>
            </a:r>
          </a:p>
          <a:p>
            <a:pPr>
              <a:buFontTx/>
              <a:buNone/>
            </a:pPr>
            <a:r>
              <a:rPr lang="en-US" sz="1800" smtClean="0">
                <a:solidFill>
                  <a:schemeClr val="tx2"/>
                </a:solidFill>
              </a:rPr>
              <a:t>Nu: 	</a:t>
            </a:r>
            <a:r>
              <a:rPr lang="en-US" sz="1800" b="1" smtClean="0">
                <a:solidFill>
                  <a:schemeClr val="tx2"/>
                </a:solidFill>
              </a:rPr>
              <a:t>Biorafinaderier </a:t>
            </a:r>
          </a:p>
          <a:p>
            <a:pPr>
              <a:buFontTx/>
              <a:buNone/>
            </a:pPr>
            <a:endParaRPr lang="en-US" sz="1800" b="1" smtClean="0">
              <a:solidFill>
                <a:schemeClr val="tx2"/>
              </a:solidFill>
            </a:endParaRPr>
          </a:p>
          <a:p>
            <a:pPr>
              <a:buFontTx/>
              <a:buNone/>
            </a:pPr>
            <a:r>
              <a:rPr lang="en-US" sz="1800" b="1" smtClean="0">
                <a:solidFill>
                  <a:schemeClr val="tx2"/>
                </a:solidFill>
              </a:rPr>
              <a:t>Det begynder med </a:t>
            </a:r>
            <a:r>
              <a:rPr lang="en-US" sz="1800" b="1" smtClean="0">
                <a:solidFill>
                  <a:srgbClr val="00B050"/>
                </a:solidFill>
              </a:rPr>
              <a:t>planterne  </a:t>
            </a:r>
            <a:r>
              <a:rPr lang="en-US" sz="1800" b="1" smtClean="0">
                <a:solidFill>
                  <a:schemeClr val="tx2"/>
                </a:solidFill>
              </a:rPr>
              <a:t>på marken</a:t>
            </a:r>
          </a:p>
          <a:p>
            <a:pPr>
              <a:buFontTx/>
              <a:buNone/>
            </a:pPr>
            <a:endParaRPr lang="en-US" sz="1800" smtClean="0">
              <a:solidFill>
                <a:schemeClr val="tx2"/>
              </a:solidFill>
            </a:endParaRPr>
          </a:p>
          <a:p>
            <a:pPr>
              <a:buFontTx/>
              <a:buNone/>
            </a:pPr>
            <a:endParaRPr lang="en-US" sz="1800" smtClean="0">
              <a:solidFill>
                <a:schemeClr val="tx2"/>
              </a:solidFill>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descr="C:\Documents and Settings\Peter\Local Settings\Temporary Internet Files\Content.IE5\4SIBUP78\MCj02522310000[1].wmf"/>
          <p:cNvPicPr>
            <a:picLocks noChangeAspect="1" noChangeArrowheads="1"/>
          </p:cNvPicPr>
          <p:nvPr/>
        </p:nvPicPr>
        <p:blipFill>
          <a:blip r:embed="rId3" cstate="print"/>
          <a:srcRect/>
          <a:stretch>
            <a:fillRect/>
          </a:stretch>
        </p:blipFill>
        <p:spPr bwMode="auto">
          <a:xfrm rot="16200000">
            <a:off x="2806228" y="4914940"/>
            <a:ext cx="562356" cy="828801"/>
          </a:xfrm>
          <a:prstGeom prst="rect">
            <a:avLst/>
          </a:prstGeom>
          <a:noFill/>
          <a:scene3d>
            <a:camera prst="orthographicFront"/>
            <a:lightRig rig="threePt" dir="t"/>
          </a:scene3d>
          <a:sp3d prstMaterial="dkEdge"/>
        </p:spPr>
      </p:pic>
      <p:pic>
        <p:nvPicPr>
          <p:cNvPr id="43" name="Picture 13" descr="C:\Documents and Settings\Peter\Local Settings\Temporary Internet Files\Content.IE5\4SIBUP78\MCj02522310000[1].wmf"/>
          <p:cNvPicPr>
            <a:picLocks noChangeAspect="1" noChangeArrowheads="1"/>
          </p:cNvPicPr>
          <p:nvPr/>
        </p:nvPicPr>
        <p:blipFill>
          <a:blip r:embed="rId3" cstate="print"/>
          <a:srcRect/>
          <a:stretch>
            <a:fillRect/>
          </a:stretch>
        </p:blipFill>
        <p:spPr bwMode="auto">
          <a:xfrm rot="5400000">
            <a:off x="3526074" y="4798207"/>
            <a:ext cx="562356" cy="828801"/>
          </a:xfrm>
          <a:prstGeom prst="rect">
            <a:avLst/>
          </a:prstGeom>
          <a:noFill/>
          <a:scene3d>
            <a:camera prst="orthographicFront"/>
            <a:lightRig rig="threePt" dir="t"/>
          </a:scene3d>
          <a:sp3d prstMaterial="dkEdge"/>
        </p:spPr>
      </p:pic>
      <p:pic>
        <p:nvPicPr>
          <p:cNvPr id="44" name="Picture 13" descr="C:\Documents and Settings\Peter\Local Settings\Temporary Internet Files\Content.IE5\4SIBUP78\MCj02522310000[1].wmf"/>
          <p:cNvPicPr>
            <a:picLocks noChangeAspect="1" noChangeArrowheads="1"/>
          </p:cNvPicPr>
          <p:nvPr/>
        </p:nvPicPr>
        <p:blipFill>
          <a:blip r:embed="rId3" cstate="print"/>
          <a:srcRect/>
          <a:stretch>
            <a:fillRect/>
          </a:stretch>
        </p:blipFill>
        <p:spPr bwMode="auto">
          <a:xfrm rot="5400000">
            <a:off x="3652534" y="3484974"/>
            <a:ext cx="562356" cy="828801"/>
          </a:xfrm>
          <a:prstGeom prst="rect">
            <a:avLst/>
          </a:prstGeom>
          <a:noFill/>
          <a:scene3d>
            <a:camera prst="orthographicFront"/>
            <a:lightRig rig="threePt" dir="t"/>
          </a:scene3d>
          <a:sp3d prstMaterial="dkEdge"/>
        </p:spPr>
      </p:pic>
      <p:pic>
        <p:nvPicPr>
          <p:cNvPr id="46" name="Picture 13" descr="C:\Documents and Settings\Peter\Local Settings\Temporary Internet Files\Content.IE5\4SIBUP78\MCj02522310000[1].wmf"/>
          <p:cNvPicPr>
            <a:picLocks noChangeAspect="1" noChangeArrowheads="1"/>
          </p:cNvPicPr>
          <p:nvPr/>
        </p:nvPicPr>
        <p:blipFill>
          <a:blip r:embed="rId3" cstate="print"/>
          <a:srcRect/>
          <a:stretch>
            <a:fillRect/>
          </a:stretch>
        </p:blipFill>
        <p:spPr bwMode="auto">
          <a:xfrm rot="16200000">
            <a:off x="2203112" y="2677578"/>
            <a:ext cx="562356" cy="828801"/>
          </a:xfrm>
          <a:prstGeom prst="rect">
            <a:avLst/>
          </a:prstGeom>
          <a:noFill/>
          <a:scene3d>
            <a:camera prst="orthographicFront"/>
            <a:lightRig rig="threePt" dir="t"/>
          </a:scene3d>
          <a:sp3d prstMaterial="dkEdge"/>
        </p:spPr>
      </p:pic>
      <p:pic>
        <p:nvPicPr>
          <p:cNvPr id="42" name="Picture 13" descr="C:\Documents and Settings\Peter\Local Settings\Temporary Internet Files\Content.IE5\4SIBUP78\MCj02522310000[1].wmf"/>
          <p:cNvPicPr>
            <a:picLocks noChangeAspect="1" noChangeArrowheads="1"/>
          </p:cNvPicPr>
          <p:nvPr/>
        </p:nvPicPr>
        <p:blipFill>
          <a:blip r:embed="rId3" cstate="print"/>
          <a:srcRect/>
          <a:stretch>
            <a:fillRect/>
          </a:stretch>
        </p:blipFill>
        <p:spPr bwMode="auto">
          <a:xfrm rot="16200000">
            <a:off x="6870162" y="4987085"/>
            <a:ext cx="562356" cy="828801"/>
          </a:xfrm>
          <a:prstGeom prst="rect">
            <a:avLst/>
          </a:prstGeom>
          <a:noFill/>
          <a:scene3d>
            <a:camera prst="orthographicFront"/>
            <a:lightRig rig="threePt" dir="t"/>
          </a:scene3d>
          <a:sp3d prstMaterial="dkEdge"/>
        </p:spPr>
      </p:pic>
      <p:pic>
        <p:nvPicPr>
          <p:cNvPr id="39" name="Picture 13" descr="C:\Documents and Settings\Peter\Local Settings\Temporary Internet Files\Content.IE5\4SIBUP78\MCj02522310000[1].wmf"/>
          <p:cNvPicPr>
            <a:picLocks noChangeAspect="1" noChangeArrowheads="1"/>
          </p:cNvPicPr>
          <p:nvPr/>
        </p:nvPicPr>
        <p:blipFill>
          <a:blip r:embed="rId3" cstate="print"/>
          <a:srcRect/>
          <a:stretch>
            <a:fillRect/>
          </a:stretch>
        </p:blipFill>
        <p:spPr bwMode="auto">
          <a:xfrm rot="16200000">
            <a:off x="6860435" y="2399528"/>
            <a:ext cx="562356" cy="828801"/>
          </a:xfrm>
          <a:prstGeom prst="rect">
            <a:avLst/>
          </a:prstGeom>
          <a:noFill/>
          <a:scene3d>
            <a:camera prst="orthographicFront"/>
            <a:lightRig rig="threePt" dir="t"/>
          </a:scene3d>
          <a:sp3d prstMaterial="dkEdge"/>
        </p:spPr>
      </p:pic>
      <p:pic>
        <p:nvPicPr>
          <p:cNvPr id="37" name="Picture 13" descr="C:\Documents and Settings\Peter\Local Settings\Temporary Internet Files\Content.IE5\4SIBUP78\MCj02522310000[1].wmf"/>
          <p:cNvPicPr>
            <a:picLocks noChangeAspect="1" noChangeArrowheads="1"/>
          </p:cNvPicPr>
          <p:nvPr/>
        </p:nvPicPr>
        <p:blipFill>
          <a:blip r:embed="rId3" cstate="print"/>
          <a:srcRect/>
          <a:stretch>
            <a:fillRect/>
          </a:stretch>
        </p:blipFill>
        <p:spPr bwMode="auto">
          <a:xfrm rot="5400000">
            <a:off x="7988842" y="4539613"/>
            <a:ext cx="562356" cy="828801"/>
          </a:xfrm>
          <a:prstGeom prst="rect">
            <a:avLst/>
          </a:prstGeom>
          <a:noFill/>
          <a:scene3d>
            <a:camera prst="orthographicFront"/>
            <a:lightRig rig="threePt" dir="t"/>
          </a:scene3d>
          <a:sp3d prstMaterial="dkEdge"/>
        </p:spPr>
      </p:pic>
      <p:pic>
        <p:nvPicPr>
          <p:cNvPr id="36" name="Picture 13" descr="C:\Documents and Settings\Peter\Local Settings\Temporary Internet Files\Content.IE5\4SIBUP78\MCj02522310000[1].wmf"/>
          <p:cNvPicPr>
            <a:picLocks noChangeAspect="1" noChangeArrowheads="1"/>
          </p:cNvPicPr>
          <p:nvPr/>
        </p:nvPicPr>
        <p:blipFill>
          <a:blip r:embed="rId3" cstate="print"/>
          <a:srcRect/>
          <a:stretch>
            <a:fillRect/>
          </a:stretch>
        </p:blipFill>
        <p:spPr bwMode="auto">
          <a:xfrm rot="5400000">
            <a:off x="7930476" y="2311979"/>
            <a:ext cx="562356" cy="828801"/>
          </a:xfrm>
          <a:prstGeom prst="rect">
            <a:avLst/>
          </a:prstGeom>
          <a:noFill/>
          <a:scene3d>
            <a:camera prst="orthographicFront"/>
            <a:lightRig rig="threePt" dir="t"/>
          </a:scene3d>
          <a:sp3d prstMaterial="dkEdge"/>
        </p:spPr>
      </p:pic>
      <p:pic>
        <p:nvPicPr>
          <p:cNvPr id="48" name="Picture 13" descr="C:\Documents and Settings\Peter\Local Settings\Temporary Internet Files\Content.IE5\4SIBUP78\MCj02522310000[1].wmf"/>
          <p:cNvPicPr>
            <a:picLocks noChangeAspect="1" noChangeArrowheads="1"/>
          </p:cNvPicPr>
          <p:nvPr/>
        </p:nvPicPr>
        <p:blipFill>
          <a:blip r:embed="rId3" cstate="print"/>
          <a:srcRect/>
          <a:stretch>
            <a:fillRect/>
          </a:stretch>
        </p:blipFill>
        <p:spPr bwMode="auto">
          <a:xfrm rot="10800000">
            <a:off x="6199153" y="4810976"/>
            <a:ext cx="562356" cy="828801"/>
          </a:xfrm>
          <a:prstGeom prst="rect">
            <a:avLst/>
          </a:prstGeom>
          <a:noFill/>
          <a:scene3d>
            <a:camera prst="orthographicFront"/>
            <a:lightRig rig="threePt" dir="t"/>
          </a:scene3d>
          <a:sp3d prstMaterial="dkEdge"/>
        </p:spPr>
      </p:pic>
      <p:pic>
        <p:nvPicPr>
          <p:cNvPr id="1037" name="Picture 13" descr="C:\Documents and Settings\Peter\Local Settings\Temporary Internet Files\Content.IE5\4SIBUP78\MCj02522310000[1].wmf"/>
          <p:cNvPicPr>
            <a:picLocks noChangeAspect="1" noChangeArrowheads="1"/>
          </p:cNvPicPr>
          <p:nvPr/>
        </p:nvPicPr>
        <p:blipFill>
          <a:blip r:embed="rId3" cstate="print"/>
          <a:srcRect/>
          <a:stretch>
            <a:fillRect/>
          </a:stretch>
        </p:blipFill>
        <p:spPr bwMode="auto">
          <a:xfrm rot="10800000">
            <a:off x="5251113" y="4798407"/>
            <a:ext cx="562356" cy="828801"/>
          </a:xfrm>
          <a:prstGeom prst="rect">
            <a:avLst/>
          </a:prstGeom>
          <a:noFill/>
          <a:scene3d>
            <a:camera prst="orthographicFront"/>
            <a:lightRig rig="threePt" dir="t"/>
          </a:scene3d>
          <a:sp3d prstMaterial="dkEdge"/>
        </p:spPr>
      </p:pic>
      <p:pic>
        <p:nvPicPr>
          <p:cNvPr id="54" name="Picture 13" descr="C:\Documents and Settings\Peter\Local Settings\Temporary Internet Files\Content.IE5\4SIBUP78\MCj02522310000[1].wmf"/>
          <p:cNvPicPr>
            <a:picLocks noChangeAspect="1" noChangeArrowheads="1"/>
          </p:cNvPicPr>
          <p:nvPr/>
        </p:nvPicPr>
        <p:blipFill>
          <a:blip r:embed="rId3" cstate="print"/>
          <a:srcRect/>
          <a:stretch>
            <a:fillRect/>
          </a:stretch>
        </p:blipFill>
        <p:spPr bwMode="auto">
          <a:xfrm>
            <a:off x="6181319" y="2795730"/>
            <a:ext cx="562356" cy="828801"/>
          </a:xfrm>
          <a:prstGeom prst="rect">
            <a:avLst/>
          </a:prstGeom>
          <a:noFill/>
          <a:scene3d>
            <a:camera prst="orthographicFront"/>
            <a:lightRig rig="threePt" dir="t"/>
          </a:scene3d>
          <a:sp3d prstMaterial="dkEdge"/>
        </p:spPr>
      </p:pic>
      <p:pic>
        <p:nvPicPr>
          <p:cNvPr id="49" name="Picture 13" descr="C:\Documents and Settings\Peter\Local Settings\Temporary Internet Files\Content.IE5\4SIBUP78\MCj02522310000[1].wmf"/>
          <p:cNvPicPr>
            <a:picLocks noChangeAspect="1" noChangeArrowheads="1"/>
          </p:cNvPicPr>
          <p:nvPr/>
        </p:nvPicPr>
        <p:blipFill>
          <a:blip r:embed="rId3" cstate="print"/>
          <a:srcRect/>
          <a:stretch>
            <a:fillRect/>
          </a:stretch>
        </p:blipFill>
        <p:spPr bwMode="auto">
          <a:xfrm>
            <a:off x="5340080" y="2796944"/>
            <a:ext cx="562356" cy="828801"/>
          </a:xfrm>
          <a:prstGeom prst="rect">
            <a:avLst/>
          </a:prstGeom>
          <a:noFill/>
          <a:scene3d>
            <a:camera prst="orthographicFront"/>
            <a:lightRig rig="threePt" dir="t"/>
          </a:scene3d>
          <a:sp3d prstMaterial="dkEdge"/>
        </p:spPr>
      </p:pic>
      <p:pic>
        <p:nvPicPr>
          <p:cNvPr id="40" name="Picture 13" descr="C:\Documents and Settings\Peter\Local Settings\Temporary Internet Files\Content.IE5\4SIBUP78\MCj02522310000[1].wmf"/>
          <p:cNvPicPr>
            <a:picLocks noChangeAspect="1" noChangeArrowheads="1"/>
          </p:cNvPicPr>
          <p:nvPr/>
        </p:nvPicPr>
        <p:blipFill>
          <a:blip r:embed="rId3" cstate="print"/>
          <a:srcRect/>
          <a:stretch>
            <a:fillRect/>
          </a:stretch>
        </p:blipFill>
        <p:spPr bwMode="auto">
          <a:xfrm rot="5400000">
            <a:off x="7962902" y="2772421"/>
            <a:ext cx="562356" cy="828801"/>
          </a:xfrm>
          <a:prstGeom prst="rect">
            <a:avLst/>
          </a:prstGeom>
          <a:noFill/>
          <a:scene3d>
            <a:camera prst="orthographicFront"/>
            <a:lightRig rig="threePt" dir="t"/>
          </a:scene3d>
          <a:sp3d prstMaterial="dkEdge"/>
        </p:spPr>
      </p:pic>
      <p:pic>
        <p:nvPicPr>
          <p:cNvPr id="41" name="Picture 13" descr="C:\Documents and Settings\Peter\Local Settings\Temporary Internet Files\Content.IE5\4SIBUP78\MCj02522310000[1].wmf"/>
          <p:cNvPicPr>
            <a:picLocks noChangeAspect="1" noChangeArrowheads="1"/>
          </p:cNvPicPr>
          <p:nvPr/>
        </p:nvPicPr>
        <p:blipFill>
          <a:blip r:embed="rId3" cstate="print"/>
          <a:srcRect/>
          <a:stretch>
            <a:fillRect/>
          </a:stretch>
        </p:blipFill>
        <p:spPr bwMode="auto">
          <a:xfrm rot="5400000">
            <a:off x="8020052" y="4982222"/>
            <a:ext cx="562356" cy="828801"/>
          </a:xfrm>
          <a:prstGeom prst="rect">
            <a:avLst/>
          </a:prstGeom>
          <a:noFill/>
          <a:scene3d>
            <a:camera prst="orthographicFront"/>
            <a:lightRig rig="threePt" dir="t"/>
          </a:scene3d>
          <a:sp3d prstMaterial="dkEdge"/>
        </p:spPr>
      </p:pic>
      <p:sp>
        <p:nvSpPr>
          <p:cNvPr id="2" name="Title 1"/>
          <p:cNvSpPr>
            <a:spLocks noGrp="1"/>
          </p:cNvSpPr>
          <p:nvPr>
            <p:ph type="title"/>
          </p:nvPr>
        </p:nvSpPr>
        <p:spPr>
          <a:xfrm>
            <a:off x="428625" y="1214438"/>
            <a:ext cx="8229600" cy="639762"/>
          </a:xfrm>
        </p:spPr>
        <p:txBody>
          <a:bodyPr>
            <a:normAutofit fontScale="90000"/>
          </a:bodyPr>
          <a:lstStyle/>
          <a:p>
            <a:pPr>
              <a:defRPr/>
            </a:pPr>
            <a:r>
              <a:rPr lang="da-DK" sz="3600" dirty="0" smtClean="0">
                <a:solidFill>
                  <a:schemeClr val="tx2"/>
                </a:solidFill>
              </a:rPr>
              <a:t>Oil </a:t>
            </a:r>
            <a:r>
              <a:rPr lang="da-DK" sz="3600" dirty="0" err="1" smtClean="0">
                <a:solidFill>
                  <a:schemeClr val="tx2"/>
                </a:solidFill>
              </a:rPr>
              <a:t>refinery</a:t>
            </a:r>
            <a:r>
              <a:rPr lang="da-DK" sz="3600" dirty="0" smtClean="0">
                <a:solidFill>
                  <a:schemeClr val="tx2"/>
                </a:solidFill>
              </a:rPr>
              <a:t> 		</a:t>
            </a:r>
            <a:r>
              <a:rPr lang="da-DK" sz="3600" dirty="0" err="1" smtClean="0">
                <a:solidFill>
                  <a:schemeClr val="tx2"/>
                </a:solidFill>
              </a:rPr>
              <a:t>Biorefinery</a:t>
            </a:r>
            <a:endParaRPr lang="da-DK" sz="3600" dirty="0">
              <a:solidFill>
                <a:schemeClr val="tx2"/>
              </a:solidFill>
            </a:endParaRPr>
          </a:p>
        </p:txBody>
      </p:sp>
      <p:grpSp>
        <p:nvGrpSpPr>
          <p:cNvPr id="31760" name="Group 37"/>
          <p:cNvGrpSpPr>
            <a:grpSpLocks/>
          </p:cNvGrpSpPr>
          <p:nvPr/>
        </p:nvGrpSpPr>
        <p:grpSpPr bwMode="auto">
          <a:xfrm>
            <a:off x="4937125" y="1493838"/>
            <a:ext cx="3963988" cy="5192712"/>
            <a:chOff x="4952999" y="1386959"/>
            <a:chExt cx="3964048" cy="5194093"/>
          </a:xfrm>
        </p:grpSpPr>
        <p:sp>
          <p:nvSpPr>
            <p:cNvPr id="15" name="Bent Arrow 14"/>
            <p:cNvSpPr/>
            <p:nvPr/>
          </p:nvSpPr>
          <p:spPr>
            <a:xfrm rot="5400000">
              <a:off x="6538286" y="4614236"/>
              <a:ext cx="2143124" cy="1296653"/>
            </a:xfrm>
            <a:prstGeom prst="bentArrow">
              <a:avLst>
                <a:gd name="adj1" fmla="val 70886"/>
                <a:gd name="adj2" fmla="val 42751"/>
                <a:gd name="adj3" fmla="val 27204"/>
                <a:gd name="adj4" fmla="val 43750"/>
              </a:avLst>
            </a:prstGeom>
            <a:solidFill>
              <a:schemeClr val="accent1">
                <a:lumMod val="60000"/>
                <a:lumOff val="40000"/>
              </a:schemeClr>
            </a:solidFill>
            <a:ln>
              <a:noFill/>
            </a:ln>
            <a:scene3d>
              <a:camera prst="orthographicFront"/>
              <a:lightRig rig="threePt" dir="t"/>
            </a:scene3d>
            <a:sp3d prstMaterial="dkEdge">
              <a:bevelT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solidFill>
                  <a:schemeClr val="tx1"/>
                </a:solidFill>
              </a:endParaRPr>
            </a:p>
          </p:txBody>
        </p:sp>
        <p:sp>
          <p:nvSpPr>
            <p:cNvPr id="16" name="Bent Arrow 15"/>
            <p:cNvSpPr/>
            <p:nvPr/>
          </p:nvSpPr>
          <p:spPr>
            <a:xfrm rot="16200000" flipV="1">
              <a:off x="6453186" y="2386012"/>
              <a:ext cx="2181225" cy="1428748"/>
            </a:xfrm>
            <a:prstGeom prst="bentArrow">
              <a:avLst>
                <a:gd name="adj1" fmla="val 60838"/>
                <a:gd name="adj2" fmla="val 40716"/>
                <a:gd name="adj3" fmla="val 25000"/>
                <a:gd name="adj4" fmla="val 47697"/>
              </a:avLst>
            </a:prstGeom>
            <a:solidFill>
              <a:schemeClr val="accent1">
                <a:lumMod val="60000"/>
                <a:lumOff val="40000"/>
              </a:schemeClr>
            </a:solidFill>
            <a:ln>
              <a:noFill/>
            </a:ln>
            <a:scene3d>
              <a:camera prst="orthographicFront"/>
              <a:lightRig rig="threePt" dir="t"/>
            </a:scene3d>
            <a:sp3d prstMaterial="dkEdge">
              <a:bevelT w="1143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solidFill>
                  <a:schemeClr val="tx1"/>
                </a:solidFill>
              </a:endParaRPr>
            </a:p>
          </p:txBody>
        </p:sp>
        <p:sp>
          <p:nvSpPr>
            <p:cNvPr id="31796" name="Rectangle 18"/>
            <p:cNvSpPr>
              <a:spLocks noChangeArrowheads="1"/>
            </p:cNvSpPr>
            <p:nvPr/>
          </p:nvSpPr>
          <p:spPr bwMode="auto">
            <a:xfrm>
              <a:off x="6961947" y="1386959"/>
              <a:ext cx="1391478" cy="646420"/>
            </a:xfrm>
            <a:prstGeom prst="rect">
              <a:avLst/>
            </a:prstGeom>
            <a:noFill/>
            <a:ln w="9525">
              <a:noFill/>
              <a:miter lim="800000"/>
              <a:headEnd/>
              <a:tailEnd/>
            </a:ln>
          </p:spPr>
          <p:txBody>
            <a:bodyPr>
              <a:spAutoFit/>
            </a:bodyPr>
            <a:lstStyle/>
            <a:p>
              <a:pPr algn="ctr"/>
              <a:r>
                <a:rPr lang="da-DK" sz="1800"/>
                <a:t>Fuels &amp; energy</a:t>
              </a:r>
            </a:p>
          </p:txBody>
        </p:sp>
        <p:sp>
          <p:nvSpPr>
            <p:cNvPr id="31797" name="Rectangle 19"/>
            <p:cNvSpPr>
              <a:spLocks noChangeArrowheads="1"/>
            </p:cNvSpPr>
            <p:nvPr/>
          </p:nvSpPr>
          <p:spPr bwMode="auto">
            <a:xfrm>
              <a:off x="6397650" y="6211669"/>
              <a:ext cx="2519397" cy="369383"/>
            </a:xfrm>
            <a:prstGeom prst="rect">
              <a:avLst/>
            </a:prstGeom>
            <a:noFill/>
            <a:ln w="9525">
              <a:noFill/>
              <a:miter lim="800000"/>
              <a:headEnd/>
              <a:tailEnd/>
            </a:ln>
          </p:spPr>
          <p:txBody>
            <a:bodyPr>
              <a:spAutoFit/>
            </a:bodyPr>
            <a:lstStyle/>
            <a:p>
              <a:pPr algn="ctr"/>
              <a:r>
                <a:rPr lang="da-DK" sz="1800">
                  <a:solidFill>
                    <a:schemeClr val="bg1"/>
                  </a:solidFill>
                </a:rPr>
                <a:t>Chemicals/feed/food</a:t>
              </a:r>
            </a:p>
          </p:txBody>
        </p:sp>
        <p:sp>
          <p:nvSpPr>
            <p:cNvPr id="14" name="Rectangle 13"/>
            <p:cNvSpPr/>
            <p:nvPr/>
          </p:nvSpPr>
          <p:spPr>
            <a:xfrm>
              <a:off x="4952999" y="3314697"/>
              <a:ext cx="2281273" cy="179594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2" name="TextBox 21"/>
            <p:cNvSpPr txBox="1"/>
            <p:nvPr/>
          </p:nvSpPr>
          <p:spPr>
            <a:xfrm>
              <a:off x="5062539" y="3365510"/>
              <a:ext cx="2178083" cy="338227"/>
            </a:xfrm>
            <a:prstGeom prst="rect">
              <a:avLst/>
            </a:prstGeom>
            <a:solidFill>
              <a:schemeClr val="accent2">
                <a:lumMod val="60000"/>
                <a:lumOff val="40000"/>
              </a:schemeClr>
            </a:solidFill>
          </p:spPr>
          <p:txBody>
            <a:bodyPr>
              <a:spAutoFit/>
            </a:bodyPr>
            <a:lstStyle/>
            <a:p>
              <a:pPr algn="ctr">
                <a:defRPr/>
              </a:pPr>
              <a:r>
                <a:rPr lang="da-DK" sz="1600" dirty="0">
                  <a:latin typeface="Arial" pitchFamily="34" charset="0"/>
                </a:rPr>
                <a:t>Lignocellulose</a:t>
              </a:r>
            </a:p>
          </p:txBody>
        </p:sp>
        <p:sp>
          <p:nvSpPr>
            <p:cNvPr id="23" name="TextBox 22"/>
            <p:cNvSpPr txBox="1"/>
            <p:nvPr/>
          </p:nvSpPr>
          <p:spPr>
            <a:xfrm>
              <a:off x="5059364" y="3700561"/>
              <a:ext cx="2181258" cy="338228"/>
            </a:xfrm>
            <a:prstGeom prst="rect">
              <a:avLst/>
            </a:prstGeom>
            <a:solidFill>
              <a:schemeClr val="accent3">
                <a:lumMod val="75000"/>
              </a:schemeClr>
            </a:solidFill>
          </p:spPr>
          <p:txBody>
            <a:bodyPr>
              <a:spAutoFit/>
            </a:bodyPr>
            <a:lstStyle/>
            <a:p>
              <a:pPr algn="ctr">
                <a:defRPr/>
              </a:pPr>
              <a:r>
                <a:rPr lang="da-DK" sz="1600" dirty="0">
                  <a:latin typeface="Arial" pitchFamily="34" charset="0"/>
                </a:rPr>
                <a:t>Organic wastes</a:t>
              </a:r>
            </a:p>
          </p:txBody>
        </p:sp>
        <p:sp>
          <p:nvSpPr>
            <p:cNvPr id="24" name="TextBox 23"/>
            <p:cNvSpPr txBox="1"/>
            <p:nvPr/>
          </p:nvSpPr>
          <p:spPr>
            <a:xfrm>
              <a:off x="5060951" y="4041965"/>
              <a:ext cx="2178083" cy="338227"/>
            </a:xfrm>
            <a:prstGeom prst="rect">
              <a:avLst/>
            </a:prstGeom>
            <a:solidFill>
              <a:schemeClr val="bg2">
                <a:lumMod val="75000"/>
              </a:schemeClr>
            </a:solidFill>
          </p:spPr>
          <p:txBody>
            <a:bodyPr>
              <a:spAutoFit/>
            </a:bodyPr>
            <a:lstStyle/>
            <a:p>
              <a:pPr algn="ctr">
                <a:defRPr/>
              </a:pPr>
              <a:r>
                <a:rPr lang="da-DK" sz="1600" dirty="0">
                  <a:solidFill>
                    <a:schemeClr val="accent6">
                      <a:lumMod val="60000"/>
                      <a:lumOff val="40000"/>
                    </a:schemeClr>
                  </a:solidFill>
                  <a:latin typeface="Arial" pitchFamily="34" charset="0"/>
                </a:rPr>
                <a:t>Marine biomass</a:t>
              </a:r>
            </a:p>
          </p:txBody>
        </p:sp>
        <p:sp>
          <p:nvSpPr>
            <p:cNvPr id="25" name="TextBox 24"/>
            <p:cNvSpPr txBox="1"/>
            <p:nvPr/>
          </p:nvSpPr>
          <p:spPr>
            <a:xfrm>
              <a:off x="5062539" y="4377016"/>
              <a:ext cx="2178083" cy="338228"/>
            </a:xfrm>
            <a:prstGeom prst="rect">
              <a:avLst/>
            </a:prstGeom>
            <a:solidFill>
              <a:schemeClr val="accent6">
                <a:lumMod val="75000"/>
              </a:schemeClr>
            </a:solidFill>
          </p:spPr>
          <p:txBody>
            <a:bodyPr>
              <a:spAutoFit/>
            </a:bodyPr>
            <a:lstStyle/>
            <a:p>
              <a:pPr algn="ctr">
                <a:defRPr/>
              </a:pPr>
              <a:r>
                <a:rPr lang="da-DK" sz="1600" dirty="0">
                  <a:solidFill>
                    <a:schemeClr val="accent1">
                      <a:lumMod val="60000"/>
                      <a:lumOff val="40000"/>
                    </a:schemeClr>
                  </a:solidFill>
                  <a:latin typeface="Arial" pitchFamily="34" charset="0"/>
                </a:rPr>
                <a:t>Green biomass</a:t>
              </a:r>
            </a:p>
          </p:txBody>
        </p:sp>
        <p:sp>
          <p:nvSpPr>
            <p:cNvPr id="31803" name="TextBox 25"/>
            <p:cNvSpPr txBox="1">
              <a:spLocks noChangeArrowheads="1"/>
            </p:cNvSpPr>
            <p:nvPr/>
          </p:nvSpPr>
          <p:spPr bwMode="auto">
            <a:xfrm>
              <a:off x="5062537" y="4714875"/>
              <a:ext cx="2176463" cy="338554"/>
            </a:xfrm>
            <a:prstGeom prst="rect">
              <a:avLst/>
            </a:prstGeom>
            <a:solidFill>
              <a:srgbClr val="FFFF00"/>
            </a:solidFill>
            <a:ln w="9525">
              <a:noFill/>
              <a:miter lim="800000"/>
              <a:headEnd/>
              <a:tailEnd/>
            </a:ln>
          </p:spPr>
          <p:txBody>
            <a:bodyPr>
              <a:spAutoFit/>
            </a:bodyPr>
            <a:lstStyle/>
            <a:p>
              <a:pPr algn="ctr"/>
              <a:r>
                <a:rPr lang="da-DK" sz="1600"/>
                <a:t>Whole crop biomass</a:t>
              </a:r>
            </a:p>
          </p:txBody>
        </p:sp>
        <p:sp>
          <p:nvSpPr>
            <p:cNvPr id="31804" name="TextBox 20"/>
            <p:cNvSpPr txBox="1">
              <a:spLocks noChangeArrowheads="1"/>
            </p:cNvSpPr>
            <p:nvPr/>
          </p:nvSpPr>
          <p:spPr bwMode="auto">
            <a:xfrm rot="5400000">
              <a:off x="6267617" y="3869693"/>
              <a:ext cx="2044994" cy="584775"/>
            </a:xfrm>
            <a:prstGeom prst="rect">
              <a:avLst/>
            </a:prstGeom>
            <a:noFill/>
            <a:ln w="9525">
              <a:noFill/>
              <a:miter lim="800000"/>
              <a:headEnd/>
              <a:tailEnd/>
            </a:ln>
          </p:spPr>
          <p:txBody>
            <a:bodyPr>
              <a:spAutoFit/>
            </a:bodyPr>
            <a:lstStyle/>
            <a:p>
              <a:pPr algn="ctr"/>
              <a:r>
                <a:rPr lang="da-DK" sz="3200"/>
                <a:t>Biomass</a:t>
              </a:r>
            </a:p>
          </p:txBody>
        </p:sp>
      </p:grpSp>
      <p:grpSp>
        <p:nvGrpSpPr>
          <p:cNvPr id="31761" name="Group 57"/>
          <p:cNvGrpSpPr>
            <a:grpSpLocks/>
          </p:cNvGrpSpPr>
          <p:nvPr/>
        </p:nvGrpSpPr>
        <p:grpSpPr bwMode="auto">
          <a:xfrm>
            <a:off x="0" y="0"/>
            <a:ext cx="9144000" cy="46038"/>
            <a:chOff x="0" y="0"/>
            <a:chExt cx="9144000" cy="914400"/>
          </a:xfrm>
        </p:grpSpPr>
        <p:pic>
          <p:nvPicPr>
            <p:cNvPr id="31787" name="Picture 2" descr="http://header.portal.aau.dk/header?l=13;p=645;f_Headertext="/>
            <p:cNvPicPr>
              <a:picLocks noChangeAspect="1" noChangeArrowheads="1"/>
            </p:cNvPicPr>
            <p:nvPr/>
          </p:nvPicPr>
          <p:blipFill>
            <a:blip r:embed="rId4"/>
            <a:srcRect t="13977"/>
            <a:stretch>
              <a:fillRect/>
            </a:stretch>
          </p:blipFill>
          <p:spPr bwMode="auto">
            <a:xfrm>
              <a:off x="0" y="0"/>
              <a:ext cx="9143999" cy="914400"/>
            </a:xfrm>
            <a:prstGeom prst="rect">
              <a:avLst/>
            </a:prstGeom>
            <a:noFill/>
            <a:ln w="9525">
              <a:noFill/>
              <a:miter lim="800000"/>
              <a:headEnd/>
              <a:tailEnd/>
            </a:ln>
          </p:spPr>
        </p:pic>
        <p:sp>
          <p:nvSpPr>
            <p:cNvPr id="60" name="Rectangle 59"/>
            <p:cNvSpPr/>
            <p:nvPr/>
          </p:nvSpPr>
          <p:spPr>
            <a:xfrm>
              <a:off x="6308436" y="120073"/>
              <a:ext cx="2835564" cy="276999"/>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1200" cap="all" dirty="0">
                  <a:ln/>
                  <a:solidFill>
                    <a:srgbClr val="0099FF"/>
                  </a:solidFill>
                  <a:effectLst>
                    <a:reflection blurRad="10000" stA="55000" endPos="48000" dist="500" dir="5400000" sy="-100000" algn="bl" rotWithShape="0"/>
                  </a:effectLst>
                  <a:latin typeface="Arial" pitchFamily="34" charset="0"/>
                </a:rPr>
                <a:t>      </a:t>
              </a:r>
              <a:endParaRPr lang="en-US" sz="1200" cap="all" dirty="0">
                <a:ln/>
                <a:solidFill>
                  <a:srgbClr val="003366"/>
                </a:solidFill>
                <a:effectLst>
                  <a:reflection blurRad="10000" stA="55000" endPos="48000" dist="500" dir="5400000" sy="-100000" algn="bl" rotWithShape="0"/>
                </a:effectLst>
                <a:latin typeface="Arial" pitchFamily="34" charset="0"/>
              </a:endParaRPr>
            </a:p>
          </p:txBody>
        </p:sp>
        <p:pic>
          <p:nvPicPr>
            <p:cNvPr id="61" name="Picture 17" descr="aau_cit_dk2.jpg"/>
            <p:cNvPicPr>
              <a:picLocks noChangeAspect="1"/>
            </p:cNvPicPr>
            <p:nvPr/>
          </p:nvPicPr>
          <p:blipFill>
            <a:blip r:embed="rId5" cstate="print">
              <a:duotone>
                <a:prstClr val="black"/>
                <a:srgbClr val="0A621B">
                  <a:tint val="45000"/>
                  <a:satMod val="400000"/>
                </a:srgbClr>
              </a:duotone>
            </a:blip>
            <a:srcRect t="45585"/>
            <a:stretch>
              <a:fillRect/>
            </a:stretch>
          </p:blipFill>
          <p:spPr bwMode="auto">
            <a:xfrm>
              <a:off x="0" y="323273"/>
              <a:ext cx="3981450" cy="300615"/>
            </a:xfrm>
            <a:prstGeom prst="rect">
              <a:avLst/>
            </a:prstGeom>
            <a:noFill/>
            <a:ln w="9525">
              <a:noFill/>
              <a:miter lim="800000"/>
              <a:headEnd/>
              <a:tailEnd/>
            </a:ln>
          </p:spPr>
        </p:pic>
      </p:grpSp>
      <p:pic>
        <p:nvPicPr>
          <p:cNvPr id="53" name="Picture 13" descr="C:\Documents and Settings\Peter\Local Settings\Temporary Internet Files\Content.IE5\4SIBUP78\MCj02522310000[1].wmf"/>
          <p:cNvPicPr>
            <a:picLocks noChangeAspect="1" noChangeArrowheads="1"/>
          </p:cNvPicPr>
          <p:nvPr/>
        </p:nvPicPr>
        <p:blipFill>
          <a:blip r:embed="rId3" cstate="print"/>
          <a:srcRect/>
          <a:stretch>
            <a:fillRect/>
          </a:stretch>
        </p:blipFill>
        <p:spPr bwMode="auto">
          <a:xfrm rot="16200000">
            <a:off x="2819403" y="5401323"/>
            <a:ext cx="562356" cy="828801"/>
          </a:xfrm>
          <a:prstGeom prst="rect">
            <a:avLst/>
          </a:prstGeom>
          <a:noFill/>
          <a:scene3d>
            <a:camera prst="orthographicFront"/>
            <a:lightRig rig="threePt" dir="t"/>
          </a:scene3d>
          <a:sp3d prstMaterial="dkEdge"/>
        </p:spPr>
      </p:pic>
      <p:pic>
        <p:nvPicPr>
          <p:cNvPr id="51" name="Picture 13" descr="C:\Documents and Settings\Peter\Local Settings\Temporary Internet Files\Content.IE5\4SIBUP78\MCj02522310000[1].wmf"/>
          <p:cNvPicPr>
            <a:picLocks noChangeAspect="1" noChangeArrowheads="1"/>
          </p:cNvPicPr>
          <p:nvPr/>
        </p:nvPicPr>
        <p:blipFill>
          <a:blip r:embed="rId3" cstate="print"/>
          <a:srcRect/>
          <a:stretch>
            <a:fillRect/>
          </a:stretch>
        </p:blipFill>
        <p:spPr bwMode="auto">
          <a:xfrm rot="16200000">
            <a:off x="2219326" y="2258072"/>
            <a:ext cx="562356" cy="828801"/>
          </a:xfrm>
          <a:prstGeom prst="rect">
            <a:avLst/>
          </a:prstGeom>
          <a:noFill/>
          <a:scene3d>
            <a:camera prst="orthographicFront"/>
            <a:lightRig rig="threePt" dir="t"/>
          </a:scene3d>
          <a:sp3d prstMaterial="dkEdge"/>
        </p:spPr>
      </p:pic>
      <p:pic>
        <p:nvPicPr>
          <p:cNvPr id="52" name="Picture 13" descr="C:\Documents and Settings\Peter\Local Settings\Temporary Internet Files\Content.IE5\4SIBUP78\MCj02522310000[1].wmf"/>
          <p:cNvPicPr>
            <a:picLocks noChangeAspect="1" noChangeArrowheads="1"/>
          </p:cNvPicPr>
          <p:nvPr/>
        </p:nvPicPr>
        <p:blipFill>
          <a:blip r:embed="rId3" cstate="print"/>
          <a:srcRect/>
          <a:stretch>
            <a:fillRect/>
          </a:stretch>
        </p:blipFill>
        <p:spPr bwMode="auto">
          <a:xfrm rot="5400000">
            <a:off x="3543300" y="5315596"/>
            <a:ext cx="562356" cy="828801"/>
          </a:xfrm>
          <a:prstGeom prst="rect">
            <a:avLst/>
          </a:prstGeom>
          <a:noFill/>
          <a:scene3d>
            <a:camera prst="orthographicFront"/>
            <a:lightRig rig="threePt" dir="t"/>
          </a:scene3d>
          <a:sp3d prstMaterial="dkEdge"/>
        </p:spPr>
      </p:pic>
      <p:pic>
        <p:nvPicPr>
          <p:cNvPr id="50" name="Picture 13" descr="C:\Documents and Settings\Peter\Local Settings\Temporary Internet Files\Content.IE5\4SIBUP78\MCj02522310000[1].wmf"/>
          <p:cNvPicPr>
            <a:picLocks noChangeAspect="1" noChangeArrowheads="1"/>
          </p:cNvPicPr>
          <p:nvPr/>
        </p:nvPicPr>
        <p:blipFill>
          <a:blip r:embed="rId3" cstate="print"/>
          <a:srcRect/>
          <a:stretch>
            <a:fillRect/>
          </a:stretch>
        </p:blipFill>
        <p:spPr bwMode="auto">
          <a:xfrm rot="5400000">
            <a:off x="3743325" y="2962921"/>
            <a:ext cx="562356" cy="828801"/>
          </a:xfrm>
          <a:prstGeom prst="rect">
            <a:avLst/>
          </a:prstGeom>
          <a:noFill/>
          <a:scene3d>
            <a:camera prst="orthographicFront"/>
            <a:lightRig rig="threePt" dir="t"/>
          </a:scene3d>
          <a:sp3d prstMaterial="dkEdge"/>
        </p:spPr>
      </p:pic>
      <p:pic>
        <p:nvPicPr>
          <p:cNvPr id="47" name="Picture 13" descr="C:\Documents and Settings\Peter\Local Settings\Temporary Internet Files\Content.IE5\4SIBUP78\MCj02522310000[1].wmf"/>
          <p:cNvPicPr>
            <a:picLocks noChangeAspect="1" noChangeArrowheads="1"/>
          </p:cNvPicPr>
          <p:nvPr/>
        </p:nvPicPr>
        <p:blipFill>
          <a:blip r:embed="rId3" cstate="print"/>
          <a:srcRect/>
          <a:stretch>
            <a:fillRect/>
          </a:stretch>
        </p:blipFill>
        <p:spPr bwMode="auto">
          <a:xfrm rot="5400000">
            <a:off x="3743325" y="2410471"/>
            <a:ext cx="562356" cy="828801"/>
          </a:xfrm>
          <a:prstGeom prst="rect">
            <a:avLst/>
          </a:prstGeom>
          <a:noFill/>
          <a:scene3d>
            <a:camera prst="orthographicFront"/>
            <a:lightRig rig="threePt" dir="t"/>
          </a:scene3d>
          <a:sp3d prstMaterial="dkEdge"/>
        </p:spPr>
      </p:pic>
      <p:sp>
        <p:nvSpPr>
          <p:cNvPr id="6" name="Bent Arrow 5"/>
          <p:cNvSpPr/>
          <p:nvPr/>
        </p:nvSpPr>
        <p:spPr>
          <a:xfrm rot="5400000">
            <a:off x="2279557" y="4788910"/>
            <a:ext cx="1730704" cy="1364012"/>
          </a:xfrm>
          <a:prstGeom prst="bentArrow">
            <a:avLst>
              <a:gd name="adj1" fmla="val 36133"/>
              <a:gd name="adj2" fmla="val 26316"/>
              <a:gd name="adj3" fmla="val 25000"/>
              <a:gd name="adj4" fmla="val 43750"/>
            </a:avLst>
          </a:prstGeom>
          <a:solidFill>
            <a:schemeClr val="tx1"/>
          </a:solidFill>
          <a:ln>
            <a:solidFill>
              <a:schemeClr val="tx1"/>
            </a:solidFill>
          </a:ln>
          <a:scene3d>
            <a:camera prst="orthographicFront"/>
            <a:lightRig rig="threePt" dir="t"/>
          </a:scene3d>
          <a:sp3d prstMaterial="dkEdge">
            <a:bevelT w="146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solidFill>
                <a:schemeClr val="tx1"/>
              </a:solidFill>
            </a:endParaRPr>
          </a:p>
        </p:txBody>
      </p:sp>
      <p:sp>
        <p:nvSpPr>
          <p:cNvPr id="7" name="Bent Arrow 6"/>
          <p:cNvSpPr/>
          <p:nvPr/>
        </p:nvSpPr>
        <p:spPr>
          <a:xfrm rot="16200000" flipV="1">
            <a:off x="1832991" y="2435206"/>
            <a:ext cx="2647950" cy="1687072"/>
          </a:xfrm>
          <a:prstGeom prst="bentArrow">
            <a:avLst>
              <a:gd name="adj1" fmla="val 75565"/>
              <a:gd name="adj2" fmla="val 45515"/>
              <a:gd name="adj3" fmla="val 25565"/>
              <a:gd name="adj4" fmla="val 47697"/>
            </a:avLst>
          </a:prstGeom>
          <a:solidFill>
            <a:schemeClr val="tx1"/>
          </a:solidFill>
          <a:ln>
            <a:solidFill>
              <a:schemeClr val="tx1"/>
            </a:solidFill>
          </a:ln>
          <a:scene3d>
            <a:camera prst="orthographicFront"/>
            <a:lightRig rig="threePt" dir="t"/>
          </a:scene3d>
          <a:sp3d prstMaterial="metal">
            <a:bevelT h="9525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solidFill>
                <a:schemeClr val="tx1"/>
              </a:solidFill>
            </a:endParaRPr>
          </a:p>
        </p:txBody>
      </p:sp>
      <p:sp>
        <p:nvSpPr>
          <p:cNvPr id="11" name="TextBox 10"/>
          <p:cNvSpPr txBox="1"/>
          <p:nvPr/>
        </p:nvSpPr>
        <p:spPr>
          <a:xfrm>
            <a:off x="2724150" y="1268968"/>
            <a:ext cx="1076325" cy="646331"/>
          </a:xfrm>
          <a:prstGeom prst="rect">
            <a:avLst/>
          </a:prstGeom>
          <a:noFill/>
          <a:scene3d>
            <a:camera prst="orthographicFront"/>
            <a:lightRig rig="threePt" dir="t"/>
          </a:scene3d>
          <a:sp3d prstMaterial="dkEdge"/>
        </p:spPr>
        <p:txBody>
          <a:bodyPr>
            <a:spAutoFit/>
          </a:bodyPr>
          <a:lstStyle/>
          <a:p>
            <a:pPr algn="ctr">
              <a:defRPr/>
            </a:pPr>
            <a:r>
              <a:rPr lang="da-DK" sz="1800" dirty="0" err="1">
                <a:latin typeface="Arial" pitchFamily="34" charset="0"/>
              </a:rPr>
              <a:t>Fuels</a:t>
            </a:r>
            <a:r>
              <a:rPr lang="da-DK" sz="1800" dirty="0">
                <a:latin typeface="Arial" pitchFamily="34" charset="0"/>
              </a:rPr>
              <a:t> </a:t>
            </a:r>
            <a:r>
              <a:rPr lang="da-DK" sz="1800" dirty="0">
                <a:latin typeface="Arial" pitchFamily="34" charset="0"/>
              </a:rPr>
              <a:t>&amp;  </a:t>
            </a:r>
            <a:r>
              <a:rPr lang="da-DK" sz="1800" dirty="0">
                <a:latin typeface="Arial" pitchFamily="34" charset="0"/>
              </a:rPr>
              <a:t>energy</a:t>
            </a:r>
          </a:p>
        </p:txBody>
      </p:sp>
      <p:sp>
        <p:nvSpPr>
          <p:cNvPr id="12" name="TextBox 11"/>
          <p:cNvSpPr txBox="1"/>
          <p:nvPr/>
        </p:nvSpPr>
        <p:spPr>
          <a:xfrm>
            <a:off x="2876550" y="6364843"/>
            <a:ext cx="1476372" cy="369332"/>
          </a:xfrm>
          <a:prstGeom prst="rect">
            <a:avLst/>
          </a:prstGeom>
          <a:noFill/>
          <a:scene3d>
            <a:camera prst="orthographicFront"/>
            <a:lightRig rig="threePt" dir="t"/>
          </a:scene3d>
          <a:sp3d prstMaterial="dkEdge"/>
        </p:spPr>
        <p:txBody>
          <a:bodyPr>
            <a:spAutoFit/>
          </a:bodyPr>
          <a:lstStyle/>
          <a:p>
            <a:pPr algn="ctr">
              <a:defRPr/>
            </a:pPr>
            <a:r>
              <a:rPr lang="da-DK" sz="1800" dirty="0">
                <a:solidFill>
                  <a:schemeClr val="bg1"/>
                </a:solidFill>
                <a:latin typeface="Arial" pitchFamily="34" charset="0"/>
              </a:rPr>
              <a:t>Chemicals</a:t>
            </a:r>
          </a:p>
        </p:txBody>
      </p:sp>
      <p:sp>
        <p:nvSpPr>
          <p:cNvPr id="5" name="Rectangle 4"/>
          <p:cNvSpPr/>
          <p:nvPr/>
        </p:nvSpPr>
        <p:spPr>
          <a:xfrm>
            <a:off x="400049" y="3328988"/>
            <a:ext cx="2257425" cy="1766887"/>
          </a:xfrm>
          <a:prstGeom prst="rect">
            <a:avLst/>
          </a:prstGeom>
          <a:solidFill>
            <a:schemeClr val="tx1"/>
          </a:solidFill>
          <a:ln>
            <a:solidFill>
              <a:schemeClr val="tx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9" name="TextBox 8"/>
          <p:cNvSpPr txBox="1"/>
          <p:nvPr/>
        </p:nvSpPr>
        <p:spPr>
          <a:xfrm>
            <a:off x="449052" y="3751572"/>
            <a:ext cx="2735454" cy="707886"/>
          </a:xfrm>
          <a:prstGeom prst="rect">
            <a:avLst/>
          </a:prstGeom>
          <a:noFill/>
          <a:scene3d>
            <a:camera prst="orthographicFront"/>
            <a:lightRig rig="threePt" dir="t"/>
          </a:scene3d>
          <a:sp3d prstMaterial="dkEdge"/>
        </p:spPr>
        <p:txBody>
          <a:bodyPr>
            <a:spAutoFit/>
          </a:bodyPr>
          <a:lstStyle/>
          <a:p>
            <a:pPr algn="ctr">
              <a:defRPr/>
            </a:pPr>
            <a:r>
              <a:rPr lang="da-DK" sz="4000" dirty="0">
                <a:solidFill>
                  <a:schemeClr val="bg1"/>
                </a:solidFill>
                <a:latin typeface="Arial" pitchFamily="34" charset="0"/>
              </a:rPr>
              <a:t>Petroleum</a:t>
            </a:r>
          </a:p>
        </p:txBody>
      </p:sp>
      <p:sp>
        <p:nvSpPr>
          <p:cNvPr id="31785" name="TextBox 54"/>
          <p:cNvSpPr txBox="1">
            <a:spLocks noChangeArrowheads="1"/>
          </p:cNvSpPr>
          <p:nvPr/>
        </p:nvSpPr>
        <p:spPr bwMode="auto">
          <a:xfrm>
            <a:off x="0" y="2917825"/>
            <a:ext cx="2024063" cy="338138"/>
          </a:xfrm>
          <a:prstGeom prst="rect">
            <a:avLst/>
          </a:prstGeom>
          <a:noFill/>
          <a:ln w="9525">
            <a:noFill/>
            <a:miter lim="800000"/>
            <a:headEnd/>
            <a:tailEnd/>
          </a:ln>
        </p:spPr>
        <p:txBody>
          <a:bodyPr>
            <a:spAutoFit/>
          </a:bodyPr>
          <a:lstStyle/>
          <a:p>
            <a:pPr algn="ctr"/>
            <a:r>
              <a:rPr lang="da-DK" sz="1600"/>
              <a:t>Liquid, no water</a:t>
            </a:r>
          </a:p>
        </p:txBody>
      </p:sp>
      <p:sp>
        <p:nvSpPr>
          <p:cNvPr id="31786" name="TextBox 55"/>
          <p:cNvSpPr txBox="1">
            <a:spLocks noChangeArrowheads="1"/>
          </p:cNvSpPr>
          <p:nvPr/>
        </p:nvSpPr>
        <p:spPr bwMode="auto">
          <a:xfrm>
            <a:off x="5038725" y="2111375"/>
            <a:ext cx="1654175" cy="584200"/>
          </a:xfrm>
          <a:prstGeom prst="rect">
            <a:avLst/>
          </a:prstGeom>
          <a:noFill/>
          <a:ln w="9525">
            <a:noFill/>
            <a:miter lim="800000"/>
            <a:headEnd/>
            <a:tailEnd/>
          </a:ln>
        </p:spPr>
        <p:txBody>
          <a:bodyPr>
            <a:spAutoFit/>
          </a:bodyPr>
          <a:lstStyle/>
          <a:p>
            <a:pPr algn="ctr"/>
            <a:r>
              <a:rPr lang="da-DK" sz="1600"/>
              <a:t>Solid, typically &gt;15% water</a:t>
            </a:r>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z="2800" smtClean="0">
                <a:solidFill>
                  <a:schemeClr val="tx2"/>
                </a:solidFill>
              </a:rPr>
              <a:t>Biorafinaderier kan skabe værdi </a:t>
            </a:r>
            <a:r>
              <a:rPr lang="en-US" smtClean="0">
                <a:solidFill>
                  <a:schemeClr val="tx2"/>
                </a:solidFill>
              </a:rPr>
              <a:t/>
            </a:r>
            <a:br>
              <a:rPr lang="en-US" smtClean="0">
                <a:solidFill>
                  <a:schemeClr val="tx2"/>
                </a:solidFill>
              </a:rPr>
            </a:br>
            <a:r>
              <a:rPr lang="en-US" smtClean="0">
                <a:solidFill>
                  <a:schemeClr val="tx2"/>
                </a:solidFill>
              </a:rPr>
              <a:t>-fra afgrøderester og organisk affald</a:t>
            </a:r>
          </a:p>
        </p:txBody>
      </p:sp>
      <p:sp>
        <p:nvSpPr>
          <p:cNvPr id="33794" name="Content Placeholder 2"/>
          <p:cNvSpPr>
            <a:spLocks noGrp="1"/>
          </p:cNvSpPr>
          <p:nvPr>
            <p:ph idx="1"/>
          </p:nvPr>
        </p:nvSpPr>
        <p:spPr/>
        <p:txBody>
          <a:bodyPr/>
          <a:lstStyle/>
          <a:p>
            <a:pPr>
              <a:buFontTx/>
              <a:buNone/>
            </a:pPr>
            <a:r>
              <a:rPr lang="en-US" sz="1800" b="1" smtClean="0">
                <a:solidFill>
                  <a:schemeClr val="tx2"/>
                </a:solidFill>
              </a:rPr>
              <a:t>Plantematerialer  kan bruges til dannelse af: </a:t>
            </a:r>
            <a:endParaRPr lang="en-US" sz="1800" smtClean="0">
              <a:solidFill>
                <a:schemeClr val="tx2"/>
              </a:solidFill>
            </a:endParaRPr>
          </a:p>
          <a:p>
            <a:pPr>
              <a:buFontTx/>
              <a:buNone/>
            </a:pPr>
            <a:r>
              <a:rPr lang="en-US" sz="1800" smtClean="0">
                <a:solidFill>
                  <a:schemeClr val="tx2"/>
                </a:solidFill>
              </a:rPr>
              <a:t>Bioenergi</a:t>
            </a:r>
          </a:p>
          <a:p>
            <a:pPr>
              <a:buFontTx/>
              <a:buNone/>
            </a:pPr>
            <a:r>
              <a:rPr lang="en-US" sz="1800" smtClean="0">
                <a:solidFill>
                  <a:schemeClr val="tx2"/>
                </a:solidFill>
              </a:rPr>
              <a:t>Bioplastik</a:t>
            </a:r>
          </a:p>
          <a:p>
            <a:pPr>
              <a:buFontTx/>
              <a:buNone/>
            </a:pPr>
            <a:r>
              <a:rPr lang="en-US" sz="1800" smtClean="0">
                <a:solidFill>
                  <a:schemeClr val="tx2"/>
                </a:solidFill>
              </a:rPr>
              <a:t>Biokemikalier</a:t>
            </a:r>
          </a:p>
          <a:p>
            <a:pPr>
              <a:buFontTx/>
              <a:buNone/>
            </a:pPr>
            <a:endParaRPr lang="en-US" sz="1800" smtClean="0">
              <a:solidFill>
                <a:schemeClr val="tx2"/>
              </a:solidFill>
            </a:endParaRPr>
          </a:p>
          <a:p>
            <a:pPr>
              <a:buFontTx/>
              <a:buNone/>
            </a:pPr>
            <a:endParaRPr lang="en-US" sz="1800" smtClean="0">
              <a:solidFill>
                <a:schemeClr val="tx2"/>
              </a:solidFill>
            </a:endParaRPr>
          </a:p>
          <a:p>
            <a:pPr>
              <a:buFontTx/>
              <a:buNone/>
            </a:pPr>
            <a:r>
              <a:rPr lang="en-US" sz="1800" b="1" smtClean="0">
                <a:solidFill>
                  <a:schemeClr val="tx2"/>
                </a:solidFill>
              </a:rPr>
              <a:t>Yderligere værdiskabelse:</a:t>
            </a:r>
          </a:p>
          <a:p>
            <a:pPr>
              <a:buFontTx/>
              <a:buNone/>
            </a:pPr>
            <a:r>
              <a:rPr lang="en-US" sz="1800" smtClean="0">
                <a:solidFill>
                  <a:schemeClr val="tx2"/>
                </a:solidFill>
              </a:rPr>
              <a:t>helt nye løsninger på vigtige problemer:</a:t>
            </a:r>
          </a:p>
          <a:p>
            <a:pPr>
              <a:buFontTx/>
              <a:buNone/>
            </a:pPr>
            <a:r>
              <a:rPr lang="en-US" sz="1800" smtClean="0">
                <a:solidFill>
                  <a:schemeClr val="tx2"/>
                </a:solidFill>
              </a:rPr>
              <a:t>Livsstilsygdomme, infektionssygdomme, allergi</a:t>
            </a:r>
          </a:p>
          <a:p>
            <a:pPr>
              <a:buFontTx/>
              <a:buNone/>
            </a:pPr>
            <a:endParaRPr lang="en-US" sz="1800" smtClean="0">
              <a:solidFill>
                <a:schemeClr val="tx2"/>
              </a:solidFill>
            </a:endParaRPr>
          </a:p>
          <a:p>
            <a:pPr>
              <a:buFontTx/>
              <a:buNone/>
            </a:pPr>
            <a:r>
              <a:rPr lang="en-US" sz="1800" b="1" i="1" smtClean="0">
                <a:solidFill>
                  <a:schemeClr val="tx2"/>
                </a:solidFill>
              </a:rPr>
              <a:t>Også her kan plante-baserede produkter være nøglen til løsning!</a:t>
            </a: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4294967295"/>
          </p:nvPr>
        </p:nvSpPr>
        <p:spPr bwMode="auto">
          <a:xfrm>
            <a:off x="6934200" y="6489700"/>
            <a:ext cx="1905000" cy="368300"/>
          </a:xfrm>
          <a:prstGeom prst="rect">
            <a:avLst/>
          </a:prstGeom>
          <a:ln w="12700" cap="sq">
            <a:miter lim="800000"/>
            <a:headEnd type="none" w="sm" len="sm"/>
            <a:tailEnd type="none" w="sm" len="sm"/>
          </a:ln>
        </p:spPr>
        <p:txBody>
          <a:bodyPr/>
          <a:lstStyle/>
          <a:p>
            <a:pPr algn="r">
              <a:spcBef>
                <a:spcPct val="50000"/>
              </a:spcBef>
              <a:defRPr/>
            </a:pPr>
            <a:r>
              <a:rPr lang="da-DK" sz="1400" b="0">
                <a:solidFill>
                  <a:schemeClr val="bg1"/>
                </a:solidFill>
                <a:latin typeface="+mn-lt"/>
              </a:rPr>
              <a:t>&lt;Udfyld sidefod-oplysninger her&gt;</a:t>
            </a:r>
          </a:p>
        </p:txBody>
      </p:sp>
      <p:pic>
        <p:nvPicPr>
          <p:cNvPr id="117762" name="Picture 2"/>
          <p:cNvPicPr>
            <a:picLocks noChangeArrowheads="1"/>
          </p:cNvPicPr>
          <p:nvPr/>
        </p:nvPicPr>
        <p:blipFill>
          <a:blip r:embed="rId3"/>
          <a:srcRect/>
          <a:stretch>
            <a:fillRect/>
          </a:stretch>
        </p:blipFill>
        <p:spPr bwMode="auto">
          <a:xfrm>
            <a:off x="2286000" y="1484313"/>
            <a:ext cx="5410200" cy="4302125"/>
          </a:xfrm>
          <a:prstGeom prst="rect">
            <a:avLst/>
          </a:prstGeom>
          <a:solidFill>
            <a:schemeClr val="tx1"/>
          </a:solidFill>
          <a:ln w="9525">
            <a:noFill/>
            <a:miter lim="800000"/>
            <a:headEnd/>
            <a:tailEnd/>
          </a:ln>
        </p:spPr>
      </p:pic>
      <p:sp>
        <p:nvSpPr>
          <p:cNvPr id="34819" name="Text Box 3"/>
          <p:cNvSpPr txBox="1">
            <a:spLocks noChangeArrowheads="1"/>
          </p:cNvSpPr>
          <p:nvPr/>
        </p:nvSpPr>
        <p:spPr bwMode="auto">
          <a:xfrm>
            <a:off x="423863" y="4283075"/>
            <a:ext cx="1757362" cy="822325"/>
          </a:xfrm>
          <a:prstGeom prst="rect">
            <a:avLst/>
          </a:prstGeom>
          <a:noFill/>
          <a:ln w="9525">
            <a:noFill/>
            <a:miter lim="800000"/>
            <a:headEnd/>
            <a:tailEnd/>
          </a:ln>
        </p:spPr>
        <p:txBody>
          <a:bodyPr>
            <a:spAutoFit/>
          </a:bodyPr>
          <a:lstStyle/>
          <a:p>
            <a:pPr algn="ctr">
              <a:spcBef>
                <a:spcPct val="50000"/>
              </a:spcBef>
            </a:pPr>
            <a:r>
              <a:rPr lang="de-CH">
                <a:latin typeface="TrueFrutiger"/>
              </a:rPr>
              <a:t>Pectic Substance</a:t>
            </a:r>
            <a:endParaRPr lang="en-GB">
              <a:latin typeface="TrueFrutiger"/>
            </a:endParaRPr>
          </a:p>
        </p:txBody>
      </p:sp>
      <p:sp>
        <p:nvSpPr>
          <p:cNvPr id="34820" name="Text Box 4"/>
          <p:cNvSpPr txBox="1">
            <a:spLocks noChangeArrowheads="1"/>
          </p:cNvSpPr>
          <p:nvPr/>
        </p:nvSpPr>
        <p:spPr bwMode="auto">
          <a:xfrm>
            <a:off x="444500" y="2924175"/>
            <a:ext cx="1546225" cy="822325"/>
          </a:xfrm>
          <a:prstGeom prst="rect">
            <a:avLst/>
          </a:prstGeom>
          <a:noFill/>
          <a:ln w="9525">
            <a:noFill/>
            <a:miter lim="800000"/>
            <a:headEnd/>
            <a:tailEnd/>
          </a:ln>
        </p:spPr>
        <p:txBody>
          <a:bodyPr>
            <a:spAutoFit/>
          </a:bodyPr>
          <a:lstStyle/>
          <a:p>
            <a:pPr algn="ctr">
              <a:spcBef>
                <a:spcPct val="50000"/>
              </a:spcBef>
            </a:pPr>
            <a:r>
              <a:rPr lang="de-CH">
                <a:latin typeface="TrueFrutiger"/>
              </a:rPr>
              <a:t>Cellullose fibres</a:t>
            </a:r>
            <a:endParaRPr lang="en-GB">
              <a:latin typeface="TrueFrutiger"/>
            </a:endParaRPr>
          </a:p>
        </p:txBody>
      </p:sp>
      <p:sp>
        <p:nvSpPr>
          <p:cNvPr id="34821" name="Text Box 5"/>
          <p:cNvSpPr txBox="1">
            <a:spLocks noChangeArrowheads="1"/>
          </p:cNvSpPr>
          <p:nvPr/>
        </p:nvSpPr>
        <p:spPr bwMode="auto">
          <a:xfrm>
            <a:off x="511175" y="1916113"/>
            <a:ext cx="1758950" cy="457200"/>
          </a:xfrm>
          <a:prstGeom prst="rect">
            <a:avLst/>
          </a:prstGeom>
          <a:noFill/>
          <a:ln w="9525">
            <a:noFill/>
            <a:miter lim="800000"/>
            <a:headEnd/>
            <a:tailEnd/>
          </a:ln>
        </p:spPr>
        <p:txBody>
          <a:bodyPr>
            <a:spAutoFit/>
          </a:bodyPr>
          <a:lstStyle/>
          <a:p>
            <a:pPr algn="ctr">
              <a:spcBef>
                <a:spcPct val="50000"/>
              </a:spcBef>
            </a:pPr>
            <a:r>
              <a:rPr lang="de-CH">
                <a:latin typeface="TrueFrutiger"/>
              </a:rPr>
              <a:t>Xyloglucan</a:t>
            </a:r>
            <a:endParaRPr lang="en-GB">
              <a:latin typeface="TrueFrutiger"/>
            </a:endParaRPr>
          </a:p>
        </p:txBody>
      </p:sp>
      <p:sp>
        <p:nvSpPr>
          <p:cNvPr id="34822" name="Line 6"/>
          <p:cNvSpPr>
            <a:spLocks noChangeShapeType="1"/>
          </p:cNvSpPr>
          <p:nvPr/>
        </p:nvSpPr>
        <p:spPr bwMode="auto">
          <a:xfrm flipV="1">
            <a:off x="1689100" y="3749675"/>
            <a:ext cx="4713288" cy="914400"/>
          </a:xfrm>
          <a:prstGeom prst="line">
            <a:avLst/>
          </a:prstGeom>
          <a:noFill/>
          <a:ln w="9525">
            <a:solidFill>
              <a:schemeClr val="tx1"/>
            </a:solidFill>
            <a:round/>
            <a:headEnd/>
            <a:tailEnd type="triangle" w="med" len="med"/>
          </a:ln>
        </p:spPr>
        <p:txBody>
          <a:bodyPr/>
          <a:lstStyle/>
          <a:p>
            <a:endParaRPr lang="da-DK"/>
          </a:p>
        </p:txBody>
      </p:sp>
      <p:sp>
        <p:nvSpPr>
          <p:cNvPr id="34823" name="Line 7"/>
          <p:cNvSpPr>
            <a:spLocks noChangeShapeType="1"/>
          </p:cNvSpPr>
          <p:nvPr/>
        </p:nvSpPr>
        <p:spPr bwMode="auto">
          <a:xfrm>
            <a:off x="1774825" y="3284538"/>
            <a:ext cx="633413" cy="228600"/>
          </a:xfrm>
          <a:prstGeom prst="line">
            <a:avLst/>
          </a:prstGeom>
          <a:noFill/>
          <a:ln w="9525">
            <a:solidFill>
              <a:schemeClr val="tx1"/>
            </a:solidFill>
            <a:round/>
            <a:headEnd/>
            <a:tailEnd type="triangle" w="med" len="med"/>
          </a:ln>
        </p:spPr>
        <p:txBody>
          <a:bodyPr/>
          <a:lstStyle/>
          <a:p>
            <a:endParaRPr lang="da-DK"/>
          </a:p>
        </p:txBody>
      </p:sp>
      <p:sp>
        <p:nvSpPr>
          <p:cNvPr id="34824" name="Line 8"/>
          <p:cNvSpPr>
            <a:spLocks noChangeShapeType="1"/>
          </p:cNvSpPr>
          <p:nvPr/>
        </p:nvSpPr>
        <p:spPr bwMode="auto">
          <a:xfrm>
            <a:off x="2181225" y="2225675"/>
            <a:ext cx="590550" cy="482600"/>
          </a:xfrm>
          <a:prstGeom prst="line">
            <a:avLst/>
          </a:prstGeom>
          <a:noFill/>
          <a:ln w="9525">
            <a:solidFill>
              <a:schemeClr val="tx1"/>
            </a:solidFill>
            <a:round/>
            <a:headEnd/>
            <a:tailEnd type="triangle" w="med" len="med"/>
          </a:ln>
        </p:spPr>
        <p:txBody>
          <a:bodyPr/>
          <a:lstStyle/>
          <a:p>
            <a:endParaRPr lang="da-DK"/>
          </a:p>
        </p:txBody>
      </p:sp>
      <p:sp>
        <p:nvSpPr>
          <p:cNvPr id="34825" name="Rectangle 9"/>
          <p:cNvSpPr>
            <a:spLocks noGrp="1" noChangeArrowheads="1"/>
          </p:cNvSpPr>
          <p:nvPr>
            <p:ph type="title"/>
          </p:nvPr>
        </p:nvSpPr>
        <p:spPr>
          <a:xfrm>
            <a:off x="357188" y="1071563"/>
            <a:ext cx="8215312" cy="647700"/>
          </a:xfrm>
        </p:spPr>
        <p:txBody>
          <a:bodyPr/>
          <a:lstStyle/>
          <a:p>
            <a:r>
              <a:rPr lang="en-GB" sz="2400" smtClean="0">
                <a:solidFill>
                  <a:schemeClr val="tx2"/>
                </a:solidFill>
              </a:rPr>
              <a:t>Plantecellevægge består af mange slags byggeklodser</a:t>
            </a:r>
          </a:p>
        </p:txBody>
      </p:sp>
      <p:sp>
        <p:nvSpPr>
          <p:cNvPr id="34826" name="Text Box 10"/>
          <p:cNvSpPr txBox="1">
            <a:spLocks noChangeArrowheads="1"/>
          </p:cNvSpPr>
          <p:nvPr/>
        </p:nvSpPr>
        <p:spPr bwMode="auto">
          <a:xfrm>
            <a:off x="1084263" y="5876925"/>
            <a:ext cx="7232650" cy="461963"/>
          </a:xfrm>
          <a:prstGeom prst="rect">
            <a:avLst/>
          </a:prstGeom>
          <a:noFill/>
          <a:ln w="9525">
            <a:noFill/>
            <a:miter lim="800000"/>
            <a:headEnd/>
            <a:tailEnd/>
          </a:ln>
        </p:spPr>
        <p:txBody>
          <a:bodyPr wrap="none">
            <a:spAutoFit/>
          </a:bodyPr>
          <a:lstStyle/>
          <a:p>
            <a:pPr algn="ctr"/>
            <a:r>
              <a:rPr lang="da-DK"/>
              <a:t>Gitterværket kan nedbrydes af mikroorganismer</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p:cTn id="7" dur="500" fill="hold"/>
                                        <p:tgtEl>
                                          <p:spTgt spid="117762"/>
                                        </p:tgtEl>
                                        <p:attrNameLst>
                                          <p:attrName>ppt_w</p:attrName>
                                        </p:attrNameLst>
                                      </p:cBhvr>
                                      <p:tavLst>
                                        <p:tav tm="0">
                                          <p:val>
                                            <p:fltVal val="0"/>
                                          </p:val>
                                        </p:tav>
                                        <p:tav tm="100000">
                                          <p:val>
                                            <p:strVal val="#ppt_w"/>
                                          </p:val>
                                        </p:tav>
                                      </p:tavLst>
                                    </p:anim>
                                    <p:anim calcmode="lin" valueType="num">
                                      <p:cBhvr>
                                        <p:cTn id="8" dur="500" fill="hold"/>
                                        <p:tgtEl>
                                          <p:spTgt spid="1177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28625" y="857250"/>
            <a:ext cx="8229600" cy="1143000"/>
          </a:xfrm>
        </p:spPr>
        <p:txBody>
          <a:bodyPr/>
          <a:lstStyle/>
          <a:p>
            <a:r>
              <a:rPr lang="da-DK" sz="3200" smtClean="0">
                <a:solidFill>
                  <a:schemeClr val="tx1"/>
                </a:solidFill>
              </a:rPr>
              <a:t>Mange biomasse teknologier og produkter</a:t>
            </a:r>
          </a:p>
        </p:txBody>
      </p:sp>
      <p:sp>
        <p:nvSpPr>
          <p:cNvPr id="6" name="Rectangle 5"/>
          <p:cNvSpPr/>
          <p:nvPr/>
        </p:nvSpPr>
        <p:spPr>
          <a:xfrm>
            <a:off x="6308725" y="120650"/>
            <a:ext cx="2835275" cy="27622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endParaRPr lang="en-US" sz="1200" cap="all" dirty="0">
              <a:ln/>
              <a:solidFill>
                <a:srgbClr val="003366"/>
              </a:solidFill>
              <a:effectLst>
                <a:reflection blurRad="10000" stA="55000" endPos="48000" dist="500" dir="5400000" sy="-100000" algn="bl" rotWithShape="0"/>
              </a:effectLst>
              <a:latin typeface="Arial" pitchFamily="34" charset="0"/>
            </a:endParaRPr>
          </a:p>
        </p:txBody>
      </p:sp>
      <p:grpSp>
        <p:nvGrpSpPr>
          <p:cNvPr id="36867" name="Group 33"/>
          <p:cNvGrpSpPr>
            <a:grpSpLocks/>
          </p:cNvGrpSpPr>
          <p:nvPr/>
        </p:nvGrpSpPr>
        <p:grpSpPr bwMode="auto">
          <a:xfrm>
            <a:off x="1087438" y="2590800"/>
            <a:ext cx="7345362" cy="2979738"/>
            <a:chOff x="1087120" y="2590800"/>
            <a:chExt cx="7345680" cy="2980452"/>
          </a:xfrm>
        </p:grpSpPr>
        <p:sp>
          <p:nvSpPr>
            <p:cNvPr id="8" name="Flowchart: Preparation 7"/>
            <p:cNvSpPr/>
            <p:nvPr/>
          </p:nvSpPr>
          <p:spPr>
            <a:xfrm>
              <a:off x="2581022" y="3373626"/>
              <a:ext cx="3849855" cy="1402098"/>
            </a:xfrm>
            <a:prstGeom prst="flowChartPrepa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cxnSp>
          <p:nvCxnSpPr>
            <p:cNvPr id="10" name="Straight Connector 9"/>
            <p:cNvCxnSpPr/>
            <p:nvPr/>
          </p:nvCxnSpPr>
          <p:spPr>
            <a:xfrm rot="5400000" flipH="1" flipV="1">
              <a:off x="5603708" y="2941762"/>
              <a:ext cx="457310" cy="4064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2098351" y="3591210"/>
              <a:ext cx="508122" cy="4572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6410193" y="4104095"/>
              <a:ext cx="457310" cy="4572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2158684" y="4110442"/>
              <a:ext cx="457310" cy="4064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6384791" y="3621375"/>
              <a:ext cx="457310" cy="4064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5623553" y="4790847"/>
              <a:ext cx="457310" cy="3857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V="1">
              <a:off x="2941358" y="2971930"/>
              <a:ext cx="427140" cy="395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2911191" y="4780527"/>
              <a:ext cx="457310" cy="4064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882" name="TextBox 22"/>
            <p:cNvSpPr txBox="1">
              <a:spLocks noChangeArrowheads="1"/>
            </p:cNvSpPr>
            <p:nvPr/>
          </p:nvSpPr>
          <p:spPr bwMode="auto">
            <a:xfrm>
              <a:off x="1087120" y="3352800"/>
              <a:ext cx="1659230" cy="461665"/>
            </a:xfrm>
            <a:prstGeom prst="rect">
              <a:avLst/>
            </a:prstGeom>
            <a:noFill/>
            <a:ln w="9525">
              <a:noFill/>
              <a:miter lim="800000"/>
              <a:headEnd/>
              <a:tailEnd/>
            </a:ln>
          </p:spPr>
          <p:txBody>
            <a:bodyPr>
              <a:spAutoFit/>
            </a:bodyPr>
            <a:lstStyle/>
            <a:p>
              <a:pPr algn="ctr"/>
              <a:r>
                <a:rPr lang="da-DK"/>
                <a:t>C6 sugars</a:t>
              </a:r>
            </a:p>
          </p:txBody>
        </p:sp>
        <p:sp>
          <p:nvSpPr>
            <p:cNvPr id="36883" name="TextBox 23"/>
            <p:cNvSpPr txBox="1">
              <a:spLocks noChangeArrowheads="1"/>
            </p:cNvSpPr>
            <p:nvPr/>
          </p:nvSpPr>
          <p:spPr bwMode="auto">
            <a:xfrm>
              <a:off x="1137920" y="4348480"/>
              <a:ext cx="1681456" cy="461665"/>
            </a:xfrm>
            <a:prstGeom prst="rect">
              <a:avLst/>
            </a:prstGeom>
            <a:noFill/>
            <a:ln w="9525">
              <a:noFill/>
              <a:miter lim="800000"/>
              <a:headEnd/>
              <a:tailEnd/>
            </a:ln>
          </p:spPr>
          <p:txBody>
            <a:bodyPr>
              <a:spAutoFit/>
            </a:bodyPr>
            <a:lstStyle/>
            <a:p>
              <a:pPr algn="ctr"/>
              <a:r>
                <a:rPr lang="da-DK"/>
                <a:t>C5 sugars</a:t>
              </a:r>
            </a:p>
          </p:txBody>
        </p:sp>
        <p:sp>
          <p:nvSpPr>
            <p:cNvPr id="36884" name="TextBox 24"/>
            <p:cNvSpPr txBox="1">
              <a:spLocks noChangeArrowheads="1"/>
            </p:cNvSpPr>
            <p:nvPr/>
          </p:nvSpPr>
          <p:spPr bwMode="auto">
            <a:xfrm>
              <a:off x="6817359" y="3383280"/>
              <a:ext cx="1369427" cy="461665"/>
            </a:xfrm>
            <a:prstGeom prst="rect">
              <a:avLst/>
            </a:prstGeom>
            <a:noFill/>
            <a:ln w="9525">
              <a:noFill/>
              <a:miter lim="800000"/>
              <a:headEnd/>
              <a:tailEnd/>
            </a:ln>
          </p:spPr>
          <p:txBody>
            <a:bodyPr>
              <a:spAutoFit/>
            </a:bodyPr>
            <a:lstStyle/>
            <a:p>
              <a:pPr algn="ctr"/>
              <a:r>
                <a:rPr lang="da-DK"/>
                <a:t>Syngas</a:t>
              </a:r>
            </a:p>
          </p:txBody>
        </p:sp>
        <p:sp>
          <p:nvSpPr>
            <p:cNvPr id="36885" name="TextBox 25"/>
            <p:cNvSpPr txBox="1">
              <a:spLocks noChangeArrowheads="1"/>
            </p:cNvSpPr>
            <p:nvPr/>
          </p:nvSpPr>
          <p:spPr bwMode="auto">
            <a:xfrm>
              <a:off x="6827520" y="4368800"/>
              <a:ext cx="1605280" cy="646331"/>
            </a:xfrm>
            <a:prstGeom prst="rect">
              <a:avLst/>
            </a:prstGeom>
            <a:noFill/>
            <a:ln w="9525">
              <a:noFill/>
              <a:miter lim="800000"/>
              <a:headEnd/>
              <a:tailEnd/>
            </a:ln>
          </p:spPr>
          <p:txBody>
            <a:bodyPr>
              <a:spAutoFit/>
            </a:bodyPr>
            <a:lstStyle/>
            <a:p>
              <a:pPr algn="ctr"/>
              <a:r>
                <a:rPr lang="da-DK"/>
                <a:t>Pyrolytic liquids</a:t>
              </a:r>
            </a:p>
          </p:txBody>
        </p:sp>
        <p:sp>
          <p:nvSpPr>
            <p:cNvPr id="36886" name="TextBox 29"/>
            <p:cNvSpPr txBox="1">
              <a:spLocks noChangeArrowheads="1"/>
            </p:cNvSpPr>
            <p:nvPr/>
          </p:nvSpPr>
          <p:spPr bwMode="auto">
            <a:xfrm>
              <a:off x="2600959" y="2590800"/>
              <a:ext cx="1204267" cy="461665"/>
            </a:xfrm>
            <a:prstGeom prst="rect">
              <a:avLst/>
            </a:prstGeom>
            <a:noFill/>
            <a:ln w="9525">
              <a:noFill/>
              <a:miter lim="800000"/>
              <a:headEnd/>
              <a:tailEnd/>
            </a:ln>
          </p:spPr>
          <p:txBody>
            <a:bodyPr>
              <a:spAutoFit/>
            </a:bodyPr>
            <a:lstStyle/>
            <a:p>
              <a:pPr algn="ctr"/>
              <a:r>
                <a:rPr lang="da-DK"/>
                <a:t>Lignin</a:t>
              </a:r>
            </a:p>
          </p:txBody>
        </p:sp>
        <p:sp>
          <p:nvSpPr>
            <p:cNvPr id="36887" name="TextBox 30"/>
            <p:cNvSpPr txBox="1">
              <a:spLocks noChangeArrowheads="1"/>
            </p:cNvSpPr>
            <p:nvPr/>
          </p:nvSpPr>
          <p:spPr bwMode="auto">
            <a:xfrm>
              <a:off x="5852160" y="2590800"/>
              <a:ext cx="837594" cy="461665"/>
            </a:xfrm>
            <a:prstGeom prst="rect">
              <a:avLst/>
            </a:prstGeom>
            <a:noFill/>
            <a:ln w="9525">
              <a:noFill/>
              <a:miter lim="800000"/>
              <a:headEnd/>
              <a:tailEnd/>
            </a:ln>
          </p:spPr>
          <p:txBody>
            <a:bodyPr>
              <a:spAutoFit/>
            </a:bodyPr>
            <a:lstStyle/>
            <a:p>
              <a:pPr algn="ctr"/>
              <a:r>
                <a:rPr lang="da-DK"/>
                <a:t>Oils</a:t>
              </a:r>
            </a:p>
          </p:txBody>
        </p:sp>
        <p:sp>
          <p:nvSpPr>
            <p:cNvPr id="36888" name="TextBox 31"/>
            <p:cNvSpPr txBox="1">
              <a:spLocks noChangeArrowheads="1"/>
            </p:cNvSpPr>
            <p:nvPr/>
          </p:nvSpPr>
          <p:spPr bwMode="auto">
            <a:xfrm>
              <a:off x="2377440" y="5171440"/>
              <a:ext cx="1676400" cy="369332"/>
            </a:xfrm>
            <a:prstGeom prst="rect">
              <a:avLst/>
            </a:prstGeom>
            <a:noFill/>
            <a:ln w="9525">
              <a:noFill/>
              <a:miter lim="800000"/>
              <a:headEnd/>
              <a:tailEnd/>
            </a:ln>
          </p:spPr>
          <p:txBody>
            <a:bodyPr>
              <a:spAutoFit/>
            </a:bodyPr>
            <a:lstStyle/>
            <a:p>
              <a:pPr algn="ctr"/>
              <a:r>
                <a:rPr lang="da-DK"/>
                <a:t>Hydrogen</a:t>
              </a:r>
            </a:p>
          </p:txBody>
        </p:sp>
        <p:sp>
          <p:nvSpPr>
            <p:cNvPr id="36889" name="TextBox 32"/>
            <p:cNvSpPr txBox="1">
              <a:spLocks noChangeArrowheads="1"/>
            </p:cNvSpPr>
            <p:nvPr/>
          </p:nvSpPr>
          <p:spPr bwMode="auto">
            <a:xfrm>
              <a:off x="5425440" y="5201920"/>
              <a:ext cx="1991360" cy="369332"/>
            </a:xfrm>
            <a:prstGeom prst="rect">
              <a:avLst/>
            </a:prstGeom>
            <a:noFill/>
            <a:ln w="9525">
              <a:noFill/>
              <a:miter lim="800000"/>
              <a:headEnd/>
              <a:tailEnd/>
            </a:ln>
          </p:spPr>
          <p:txBody>
            <a:bodyPr>
              <a:spAutoFit/>
            </a:bodyPr>
            <a:lstStyle/>
            <a:p>
              <a:pPr algn="ctr"/>
              <a:r>
                <a:rPr lang="da-DK"/>
                <a:t>Organic solutions</a:t>
              </a:r>
            </a:p>
          </p:txBody>
        </p:sp>
      </p:grpSp>
      <p:cxnSp>
        <p:nvCxnSpPr>
          <p:cNvPr id="36" name="Straight Connector 35"/>
          <p:cNvCxnSpPr>
            <a:stCxn id="8" idx="2"/>
          </p:cNvCxnSpPr>
          <p:nvPr/>
        </p:nvCxnSpPr>
        <p:spPr>
          <a:xfrm rot="16200000" flipH="1">
            <a:off x="4275137" y="5005388"/>
            <a:ext cx="466725" cy="63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4285456" y="3147220"/>
            <a:ext cx="466725" cy="4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870" name="TextBox 37"/>
          <p:cNvSpPr txBox="1">
            <a:spLocks noChangeArrowheads="1"/>
          </p:cNvSpPr>
          <p:nvPr/>
        </p:nvSpPr>
        <p:spPr bwMode="auto">
          <a:xfrm>
            <a:off x="4024313" y="2581275"/>
            <a:ext cx="1314450" cy="460375"/>
          </a:xfrm>
          <a:prstGeom prst="rect">
            <a:avLst/>
          </a:prstGeom>
          <a:noFill/>
          <a:ln w="9525">
            <a:noFill/>
            <a:miter lim="800000"/>
            <a:headEnd/>
            <a:tailEnd/>
          </a:ln>
        </p:spPr>
        <p:txBody>
          <a:bodyPr>
            <a:spAutoFit/>
          </a:bodyPr>
          <a:lstStyle/>
          <a:p>
            <a:pPr algn="ctr"/>
            <a:r>
              <a:rPr lang="da-DK"/>
              <a:t>Biogas</a:t>
            </a:r>
          </a:p>
        </p:txBody>
      </p:sp>
      <p:sp>
        <p:nvSpPr>
          <p:cNvPr id="36871" name="TextBox 38"/>
          <p:cNvSpPr txBox="1">
            <a:spLocks noChangeArrowheads="1"/>
          </p:cNvSpPr>
          <p:nvPr/>
        </p:nvSpPr>
        <p:spPr bwMode="auto">
          <a:xfrm>
            <a:off x="4073525" y="5262563"/>
            <a:ext cx="1265238" cy="461962"/>
          </a:xfrm>
          <a:prstGeom prst="rect">
            <a:avLst/>
          </a:prstGeom>
          <a:noFill/>
          <a:ln w="9525">
            <a:noFill/>
            <a:miter lim="800000"/>
            <a:headEnd/>
            <a:tailEnd/>
          </a:ln>
        </p:spPr>
        <p:txBody>
          <a:bodyPr>
            <a:spAutoFit/>
          </a:bodyPr>
          <a:lstStyle/>
          <a:p>
            <a:pPr algn="ctr"/>
            <a:r>
              <a:rPr lang="da-DK"/>
              <a:t>Protein</a:t>
            </a:r>
          </a:p>
        </p:txBody>
      </p:sp>
      <p:sp>
        <p:nvSpPr>
          <p:cNvPr id="36872" name="TextBox 39"/>
          <p:cNvSpPr txBox="1">
            <a:spLocks noChangeArrowheads="1"/>
          </p:cNvSpPr>
          <p:nvPr/>
        </p:nvSpPr>
        <p:spPr bwMode="auto">
          <a:xfrm>
            <a:off x="3000375" y="3357563"/>
            <a:ext cx="3214688" cy="1323975"/>
          </a:xfrm>
          <a:prstGeom prst="rect">
            <a:avLst/>
          </a:prstGeom>
          <a:noFill/>
          <a:ln w="9525">
            <a:noFill/>
            <a:miter lim="800000"/>
            <a:headEnd/>
            <a:tailEnd/>
          </a:ln>
        </p:spPr>
        <p:txBody>
          <a:bodyPr>
            <a:spAutoFit/>
          </a:bodyPr>
          <a:lstStyle/>
          <a:p>
            <a:pPr algn="ctr"/>
            <a:r>
              <a:rPr lang="da-DK" sz="4000"/>
              <a:t>Biomasse Platform</a:t>
            </a: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http://www.waverley.nsw.gov.au/council/pws/waste/images/What%27s_in_your_bin.jpg"/>
          <p:cNvPicPr>
            <a:picLocks noChangeAspect="1" noChangeArrowheads="1"/>
          </p:cNvPicPr>
          <p:nvPr/>
        </p:nvPicPr>
        <p:blipFill>
          <a:blip r:embed="rId3"/>
          <a:srcRect/>
          <a:stretch>
            <a:fillRect/>
          </a:stretch>
        </p:blipFill>
        <p:spPr bwMode="auto">
          <a:xfrm>
            <a:off x="6981825" y="2625725"/>
            <a:ext cx="1355725" cy="1725613"/>
          </a:xfrm>
          <a:prstGeom prst="rect">
            <a:avLst/>
          </a:prstGeom>
          <a:noFill/>
          <a:ln w="9525">
            <a:noFill/>
            <a:miter lim="800000"/>
            <a:headEnd/>
            <a:tailEnd/>
          </a:ln>
        </p:spPr>
      </p:pic>
      <p:sp>
        <p:nvSpPr>
          <p:cNvPr id="38914" name="Title 1"/>
          <p:cNvSpPr>
            <a:spLocks noGrp="1"/>
          </p:cNvSpPr>
          <p:nvPr>
            <p:ph type="title"/>
          </p:nvPr>
        </p:nvSpPr>
        <p:spPr>
          <a:xfrm>
            <a:off x="152400" y="1000125"/>
            <a:ext cx="8991600" cy="762000"/>
          </a:xfrm>
        </p:spPr>
        <p:txBody>
          <a:bodyPr/>
          <a:lstStyle/>
          <a:p>
            <a:r>
              <a:rPr lang="da-DK" sz="2400" smtClean="0">
                <a:solidFill>
                  <a:schemeClr val="tx2"/>
                </a:solidFill>
              </a:rPr>
              <a:t>Organic ”wastes” with biorefinery potential</a:t>
            </a:r>
          </a:p>
        </p:txBody>
      </p:sp>
      <p:sp>
        <p:nvSpPr>
          <p:cNvPr id="3" name="Content Placeholder 2"/>
          <p:cNvSpPr>
            <a:spLocks noGrp="1"/>
          </p:cNvSpPr>
          <p:nvPr>
            <p:ph idx="1"/>
          </p:nvPr>
        </p:nvSpPr>
        <p:spPr>
          <a:xfrm>
            <a:off x="266700" y="1833563"/>
            <a:ext cx="3949700" cy="4525962"/>
          </a:xfrm>
        </p:spPr>
        <p:txBody>
          <a:bodyPr>
            <a:normAutofit fontScale="85000" lnSpcReduction="10000"/>
          </a:bodyPr>
          <a:lstStyle/>
          <a:p>
            <a:pPr>
              <a:lnSpc>
                <a:spcPct val="160000"/>
              </a:lnSpc>
              <a:buFontTx/>
              <a:buNone/>
              <a:defRPr/>
            </a:pPr>
            <a:r>
              <a:rPr lang="da-DK" sz="2800" b="1" dirty="0" smtClean="0">
                <a:solidFill>
                  <a:schemeClr val="tx2"/>
                </a:solidFill>
              </a:rPr>
              <a:t>Agricultural </a:t>
            </a:r>
            <a:r>
              <a:rPr lang="da-DK" sz="2800" b="1" dirty="0" err="1" smtClean="0">
                <a:solidFill>
                  <a:schemeClr val="tx2"/>
                </a:solidFill>
              </a:rPr>
              <a:t>crop</a:t>
            </a:r>
            <a:r>
              <a:rPr lang="da-DK" sz="2800" b="1" dirty="0" smtClean="0">
                <a:solidFill>
                  <a:schemeClr val="tx2"/>
                </a:solidFill>
              </a:rPr>
              <a:t> </a:t>
            </a:r>
            <a:r>
              <a:rPr lang="da-DK" sz="2800" b="1" dirty="0" err="1" smtClean="0">
                <a:solidFill>
                  <a:schemeClr val="tx2"/>
                </a:solidFill>
              </a:rPr>
              <a:t>residues</a:t>
            </a:r>
            <a:endParaRPr lang="da-DK" sz="2800" b="1" dirty="0" smtClean="0">
              <a:solidFill>
                <a:schemeClr val="tx2"/>
              </a:solidFill>
            </a:endParaRPr>
          </a:p>
          <a:p>
            <a:pPr>
              <a:lnSpc>
                <a:spcPct val="160000"/>
              </a:lnSpc>
              <a:buFontTx/>
              <a:buNone/>
              <a:defRPr/>
            </a:pPr>
            <a:r>
              <a:rPr lang="da-DK" sz="2800" b="1" dirty="0" err="1" smtClean="0">
                <a:solidFill>
                  <a:schemeClr val="tx2"/>
                </a:solidFill>
              </a:rPr>
              <a:t>Agroindustrial</a:t>
            </a:r>
            <a:r>
              <a:rPr lang="da-DK" sz="2800" b="1" dirty="0" smtClean="0">
                <a:solidFill>
                  <a:schemeClr val="tx2"/>
                </a:solidFill>
              </a:rPr>
              <a:t> </a:t>
            </a:r>
            <a:r>
              <a:rPr lang="da-DK" sz="2800" b="1" dirty="0" err="1" smtClean="0">
                <a:solidFill>
                  <a:schemeClr val="tx2"/>
                </a:solidFill>
              </a:rPr>
              <a:t>waste</a:t>
            </a:r>
            <a:endParaRPr lang="da-DK" sz="2800" b="1" dirty="0" smtClean="0">
              <a:solidFill>
                <a:schemeClr val="tx2"/>
              </a:solidFill>
            </a:endParaRPr>
          </a:p>
          <a:p>
            <a:pPr>
              <a:lnSpc>
                <a:spcPct val="160000"/>
              </a:lnSpc>
              <a:buFontTx/>
              <a:buNone/>
              <a:defRPr/>
            </a:pPr>
            <a:r>
              <a:rPr lang="da-DK" sz="2800" b="1" dirty="0" err="1" smtClean="0">
                <a:solidFill>
                  <a:schemeClr val="tx2"/>
                </a:solidFill>
              </a:rPr>
              <a:t>Manure</a:t>
            </a:r>
            <a:endParaRPr lang="da-DK" sz="2800" b="1" dirty="0" smtClean="0">
              <a:solidFill>
                <a:schemeClr val="tx2"/>
              </a:solidFill>
            </a:endParaRPr>
          </a:p>
          <a:p>
            <a:pPr>
              <a:lnSpc>
                <a:spcPct val="160000"/>
              </a:lnSpc>
              <a:buFontTx/>
              <a:buNone/>
              <a:defRPr/>
            </a:pPr>
            <a:r>
              <a:rPr lang="da-DK" sz="2800" b="1" dirty="0" err="1" smtClean="0">
                <a:solidFill>
                  <a:schemeClr val="tx2"/>
                </a:solidFill>
              </a:rPr>
              <a:t>Household</a:t>
            </a:r>
            <a:r>
              <a:rPr lang="da-DK" sz="2800" b="1" dirty="0" smtClean="0">
                <a:solidFill>
                  <a:schemeClr val="tx2"/>
                </a:solidFill>
              </a:rPr>
              <a:t> </a:t>
            </a:r>
            <a:r>
              <a:rPr lang="da-DK" sz="2800" b="1" dirty="0" err="1" smtClean="0">
                <a:solidFill>
                  <a:schemeClr val="tx2"/>
                </a:solidFill>
              </a:rPr>
              <a:t>waste</a:t>
            </a:r>
            <a:endParaRPr lang="da-DK" sz="2800" b="1" dirty="0" smtClean="0">
              <a:solidFill>
                <a:schemeClr val="tx2"/>
              </a:solidFill>
            </a:endParaRPr>
          </a:p>
          <a:p>
            <a:pPr>
              <a:lnSpc>
                <a:spcPct val="160000"/>
              </a:lnSpc>
              <a:buFontTx/>
              <a:buNone/>
              <a:defRPr/>
            </a:pPr>
            <a:r>
              <a:rPr lang="da-DK" sz="2800" b="1" dirty="0" smtClean="0">
                <a:solidFill>
                  <a:schemeClr val="tx2"/>
                </a:solidFill>
              </a:rPr>
              <a:t>Sewage sludge</a:t>
            </a:r>
          </a:p>
          <a:p>
            <a:pPr>
              <a:lnSpc>
                <a:spcPct val="160000"/>
              </a:lnSpc>
              <a:buFontTx/>
              <a:buNone/>
              <a:defRPr/>
            </a:pPr>
            <a:r>
              <a:rPr lang="da-DK" sz="2800" b="1" dirty="0" err="1" smtClean="0">
                <a:solidFill>
                  <a:schemeClr val="tx2"/>
                </a:solidFill>
              </a:rPr>
              <a:t>Sea</a:t>
            </a:r>
            <a:r>
              <a:rPr lang="da-DK" sz="2800" b="1" dirty="0" smtClean="0">
                <a:solidFill>
                  <a:schemeClr val="tx2"/>
                </a:solidFill>
              </a:rPr>
              <a:t> </a:t>
            </a:r>
            <a:r>
              <a:rPr lang="da-DK" sz="2800" b="1" dirty="0" err="1" smtClean="0">
                <a:solidFill>
                  <a:schemeClr val="tx2"/>
                </a:solidFill>
              </a:rPr>
              <a:t>weed</a:t>
            </a:r>
            <a:r>
              <a:rPr lang="da-DK" sz="2800" b="1" dirty="0" smtClean="0">
                <a:solidFill>
                  <a:schemeClr val="tx2"/>
                </a:solidFill>
              </a:rPr>
              <a:t> &amp; </a:t>
            </a:r>
            <a:r>
              <a:rPr lang="da-DK" sz="2800" b="1" dirty="0" err="1" smtClean="0">
                <a:solidFill>
                  <a:schemeClr val="tx2"/>
                </a:solidFill>
              </a:rPr>
              <a:t>Sea</a:t>
            </a:r>
            <a:r>
              <a:rPr lang="da-DK" sz="2800" b="1" dirty="0" smtClean="0">
                <a:solidFill>
                  <a:schemeClr val="tx2"/>
                </a:solidFill>
              </a:rPr>
              <a:t> </a:t>
            </a:r>
            <a:r>
              <a:rPr lang="da-DK" sz="2800" b="1" dirty="0" err="1" smtClean="0">
                <a:solidFill>
                  <a:schemeClr val="tx2"/>
                </a:solidFill>
              </a:rPr>
              <a:t>food</a:t>
            </a:r>
            <a:r>
              <a:rPr lang="da-DK" sz="2800" b="1" dirty="0" smtClean="0">
                <a:solidFill>
                  <a:schemeClr val="tx2"/>
                </a:solidFill>
              </a:rPr>
              <a:t> </a:t>
            </a:r>
            <a:r>
              <a:rPr lang="da-DK" sz="2800" b="1" dirty="0" err="1" smtClean="0">
                <a:solidFill>
                  <a:schemeClr val="tx2"/>
                </a:solidFill>
              </a:rPr>
              <a:t>waste</a:t>
            </a:r>
            <a:endParaRPr lang="da-DK" sz="2800" b="1" dirty="0" smtClean="0">
              <a:solidFill>
                <a:schemeClr val="tx2"/>
              </a:solidFill>
            </a:endParaRPr>
          </a:p>
          <a:p>
            <a:pPr>
              <a:lnSpc>
                <a:spcPct val="160000"/>
              </a:lnSpc>
              <a:buFontTx/>
              <a:buNone/>
              <a:defRPr/>
            </a:pPr>
            <a:endParaRPr lang="da-DK" sz="2800" b="1" dirty="0"/>
          </a:p>
        </p:txBody>
      </p:sp>
      <p:sp>
        <p:nvSpPr>
          <p:cNvPr id="6" name="Rectangle 5"/>
          <p:cNvSpPr/>
          <p:nvPr/>
        </p:nvSpPr>
        <p:spPr>
          <a:xfrm>
            <a:off x="6308436" y="120073"/>
            <a:ext cx="2835564" cy="276999"/>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1200" cap="all" dirty="0">
                <a:ln/>
                <a:solidFill>
                  <a:srgbClr val="0099FF"/>
                </a:solidFill>
                <a:effectLst>
                  <a:reflection blurRad="10000" stA="55000" endPos="48000" dist="500" dir="5400000" sy="-100000" algn="bl" rotWithShape="0"/>
                </a:effectLst>
                <a:latin typeface="Arial" pitchFamily="34" charset="0"/>
              </a:rPr>
              <a:t>      </a:t>
            </a:r>
            <a:endParaRPr lang="en-US" sz="1200" cap="all" dirty="0">
              <a:ln/>
              <a:solidFill>
                <a:srgbClr val="003366"/>
              </a:solidFill>
              <a:effectLst>
                <a:reflection blurRad="10000" stA="55000" endPos="48000" dist="500" dir="5400000" sy="-100000" algn="bl" rotWithShape="0"/>
              </a:effectLst>
              <a:latin typeface="Arial" pitchFamily="34" charset="0"/>
            </a:endParaRPr>
          </a:p>
        </p:txBody>
      </p:sp>
      <p:pic>
        <p:nvPicPr>
          <p:cNvPr id="38917" name="Picture 4" descr="http://sludgesolutionsintl.com/images/sludge1.jpg"/>
          <p:cNvPicPr>
            <a:picLocks noChangeAspect="1" noChangeArrowheads="1"/>
          </p:cNvPicPr>
          <p:nvPr/>
        </p:nvPicPr>
        <p:blipFill>
          <a:blip r:embed="rId4"/>
          <a:srcRect/>
          <a:stretch>
            <a:fillRect/>
          </a:stretch>
        </p:blipFill>
        <p:spPr bwMode="auto">
          <a:xfrm>
            <a:off x="4541838" y="4059238"/>
            <a:ext cx="1697037" cy="1808162"/>
          </a:xfrm>
          <a:prstGeom prst="rect">
            <a:avLst/>
          </a:prstGeom>
          <a:noFill/>
          <a:ln w="9525">
            <a:noFill/>
            <a:miter lim="800000"/>
            <a:headEnd/>
            <a:tailEnd/>
          </a:ln>
        </p:spPr>
      </p:pic>
      <p:pic>
        <p:nvPicPr>
          <p:cNvPr id="38918" name="Picture 2" descr="Chinese workers try to remove a seaweed bloom that choked up the coastline of Qingdao, the host city of marine sporting events of the Beijing 2008 Olympic Games, in eastern China's Shandong province Tuesday June 24, 2008. Local media reports indicate the seaweed bloom had drifted to the coastline and was not caused by pollution."/>
          <p:cNvPicPr>
            <a:picLocks noChangeAspect="1" noChangeArrowheads="1"/>
          </p:cNvPicPr>
          <p:nvPr/>
        </p:nvPicPr>
        <p:blipFill>
          <a:blip r:embed="rId5"/>
          <a:srcRect/>
          <a:stretch>
            <a:fillRect/>
          </a:stretch>
        </p:blipFill>
        <p:spPr bwMode="auto">
          <a:xfrm>
            <a:off x="6397625" y="4597400"/>
            <a:ext cx="2522538" cy="1700213"/>
          </a:xfrm>
          <a:prstGeom prst="rect">
            <a:avLst/>
          </a:prstGeom>
          <a:noFill/>
          <a:ln w="9525">
            <a:noFill/>
            <a:miter lim="800000"/>
            <a:headEnd/>
            <a:tailEnd/>
          </a:ln>
        </p:spPr>
      </p:pic>
      <p:pic>
        <p:nvPicPr>
          <p:cNvPr id="38919" name="Picture 8" descr="http://www.windenergyplanning.com/wp-content/uploads/2009/04/staw-bale.jpg"/>
          <p:cNvPicPr>
            <a:picLocks noChangeAspect="1" noChangeArrowheads="1"/>
          </p:cNvPicPr>
          <p:nvPr/>
        </p:nvPicPr>
        <p:blipFill>
          <a:blip r:embed="rId6"/>
          <a:srcRect/>
          <a:stretch>
            <a:fillRect/>
          </a:stretch>
        </p:blipFill>
        <p:spPr bwMode="auto">
          <a:xfrm>
            <a:off x="4330700" y="1706563"/>
            <a:ext cx="2111375" cy="1782762"/>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08725" y="120650"/>
            <a:ext cx="2835275" cy="27622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endParaRPr lang="en-US" sz="1200" cap="all" dirty="0">
              <a:ln/>
              <a:solidFill>
                <a:srgbClr val="003366"/>
              </a:solidFill>
              <a:effectLst>
                <a:reflection blurRad="10000" stA="55000" endPos="48000" dist="500" dir="5400000" sy="-100000" algn="bl" rotWithShape="0"/>
              </a:effectLst>
              <a:latin typeface="Arial" pitchFamily="34" charset="0"/>
            </a:endParaRPr>
          </a:p>
        </p:txBody>
      </p:sp>
      <p:grpSp>
        <p:nvGrpSpPr>
          <p:cNvPr id="40962" name="Group 25"/>
          <p:cNvGrpSpPr>
            <a:grpSpLocks/>
          </p:cNvGrpSpPr>
          <p:nvPr/>
        </p:nvGrpSpPr>
        <p:grpSpPr bwMode="auto">
          <a:xfrm>
            <a:off x="323850" y="1773238"/>
            <a:ext cx="8626475" cy="4146550"/>
            <a:chOff x="323273" y="1773382"/>
            <a:chExt cx="8626763" cy="4147127"/>
          </a:xfrm>
        </p:grpSpPr>
        <p:grpSp>
          <p:nvGrpSpPr>
            <p:cNvPr id="3" name="Group 24"/>
            <p:cNvGrpSpPr/>
            <p:nvPr/>
          </p:nvGrpSpPr>
          <p:grpSpPr>
            <a:xfrm>
              <a:off x="1487054" y="1902691"/>
              <a:ext cx="4839856" cy="4017818"/>
              <a:chOff x="2022763" y="1579418"/>
              <a:chExt cx="4839856" cy="4017818"/>
            </a:xfrm>
            <a:gradFill flip="none" rotWithShape="1">
              <a:gsLst>
                <a:gs pos="4000">
                  <a:srgbClr val="FF0000">
                    <a:alpha val="94000"/>
                  </a:srgbClr>
                </a:gs>
                <a:gs pos="43000">
                  <a:schemeClr val="accent1">
                    <a:tint val="44500"/>
                    <a:satMod val="160000"/>
                  </a:schemeClr>
                </a:gs>
                <a:gs pos="100000">
                  <a:schemeClr val="accent1">
                    <a:tint val="23500"/>
                    <a:satMod val="160000"/>
                  </a:schemeClr>
                </a:gs>
              </a:gsLst>
              <a:lin ang="16200000" scaled="1"/>
              <a:tileRect/>
            </a:gradFill>
          </p:grpSpPr>
          <p:sp>
            <p:nvSpPr>
              <p:cNvPr id="9" name="Isosceles Triangle 8"/>
              <p:cNvSpPr/>
              <p:nvPr/>
            </p:nvSpPr>
            <p:spPr>
              <a:xfrm>
                <a:off x="2022763" y="1579418"/>
                <a:ext cx="4839856" cy="4017818"/>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cxnSp>
            <p:nvCxnSpPr>
              <p:cNvPr id="11" name="Straight Connector 10"/>
              <p:cNvCxnSpPr/>
              <p:nvPr/>
            </p:nvCxnSpPr>
            <p:spPr>
              <a:xfrm flipV="1">
                <a:off x="3768436" y="2697019"/>
                <a:ext cx="1357746" cy="9236"/>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52800" y="3408218"/>
                <a:ext cx="2179782" cy="9237"/>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09455" y="4128655"/>
                <a:ext cx="3084945" cy="9236"/>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466109" y="4849091"/>
                <a:ext cx="3943927" cy="9236"/>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965" name="TextBox 26"/>
            <p:cNvSpPr txBox="1">
              <a:spLocks noChangeArrowheads="1"/>
            </p:cNvSpPr>
            <p:nvPr/>
          </p:nvSpPr>
          <p:spPr bwMode="auto">
            <a:xfrm>
              <a:off x="4553528" y="2364510"/>
              <a:ext cx="2863273" cy="400110"/>
            </a:xfrm>
            <a:prstGeom prst="rect">
              <a:avLst/>
            </a:prstGeom>
            <a:noFill/>
            <a:ln w="9525">
              <a:noFill/>
              <a:miter lim="800000"/>
              <a:headEnd/>
              <a:tailEnd/>
            </a:ln>
          </p:spPr>
          <p:txBody>
            <a:bodyPr>
              <a:spAutoFit/>
            </a:bodyPr>
            <a:lstStyle/>
            <a:p>
              <a:pPr algn="ctr"/>
              <a:r>
                <a:rPr lang="da-DK" sz="2000"/>
                <a:t>Pharma and cosmetics</a:t>
              </a:r>
            </a:p>
          </p:txBody>
        </p:sp>
        <p:sp>
          <p:nvSpPr>
            <p:cNvPr id="40966" name="TextBox 27"/>
            <p:cNvSpPr txBox="1">
              <a:spLocks noChangeArrowheads="1"/>
            </p:cNvSpPr>
            <p:nvPr/>
          </p:nvSpPr>
          <p:spPr bwMode="auto">
            <a:xfrm>
              <a:off x="5163127" y="3140364"/>
              <a:ext cx="1865746" cy="400110"/>
            </a:xfrm>
            <a:prstGeom prst="rect">
              <a:avLst/>
            </a:prstGeom>
            <a:noFill/>
            <a:ln w="9525">
              <a:noFill/>
              <a:miter lim="800000"/>
              <a:headEnd/>
              <a:tailEnd/>
            </a:ln>
          </p:spPr>
          <p:txBody>
            <a:bodyPr>
              <a:spAutoFit/>
            </a:bodyPr>
            <a:lstStyle/>
            <a:p>
              <a:pPr algn="ctr"/>
              <a:r>
                <a:rPr lang="da-DK" sz="2000"/>
                <a:t>Food and Feed</a:t>
              </a:r>
            </a:p>
          </p:txBody>
        </p:sp>
        <p:sp>
          <p:nvSpPr>
            <p:cNvPr id="40967" name="TextBox 28"/>
            <p:cNvSpPr txBox="1">
              <a:spLocks noChangeArrowheads="1"/>
            </p:cNvSpPr>
            <p:nvPr/>
          </p:nvSpPr>
          <p:spPr bwMode="auto">
            <a:xfrm>
              <a:off x="5560291" y="3870036"/>
              <a:ext cx="2900218" cy="400110"/>
            </a:xfrm>
            <a:prstGeom prst="rect">
              <a:avLst/>
            </a:prstGeom>
            <a:noFill/>
            <a:ln w="9525">
              <a:noFill/>
              <a:miter lim="800000"/>
              <a:headEnd/>
              <a:tailEnd/>
            </a:ln>
          </p:spPr>
          <p:txBody>
            <a:bodyPr>
              <a:spAutoFit/>
            </a:bodyPr>
            <a:lstStyle/>
            <a:p>
              <a:pPr algn="ctr"/>
              <a:r>
                <a:rPr lang="da-DK" sz="2000"/>
                <a:t>Bioplastics and Polymers</a:t>
              </a:r>
            </a:p>
          </p:txBody>
        </p:sp>
        <p:sp>
          <p:nvSpPr>
            <p:cNvPr id="40968" name="TextBox 29"/>
            <p:cNvSpPr txBox="1">
              <a:spLocks noChangeArrowheads="1"/>
            </p:cNvSpPr>
            <p:nvPr/>
          </p:nvSpPr>
          <p:spPr bwMode="auto">
            <a:xfrm>
              <a:off x="6003636" y="4618182"/>
              <a:ext cx="2946400" cy="400110"/>
            </a:xfrm>
            <a:prstGeom prst="rect">
              <a:avLst/>
            </a:prstGeom>
            <a:noFill/>
            <a:ln w="9525">
              <a:noFill/>
              <a:miter lim="800000"/>
              <a:headEnd/>
              <a:tailEnd/>
            </a:ln>
          </p:spPr>
          <p:txBody>
            <a:bodyPr>
              <a:spAutoFit/>
            </a:bodyPr>
            <a:lstStyle/>
            <a:p>
              <a:pPr algn="ctr"/>
              <a:r>
                <a:rPr lang="da-DK" sz="2000"/>
                <a:t>Bulk chemicals and Fuels</a:t>
              </a:r>
            </a:p>
          </p:txBody>
        </p:sp>
        <p:sp>
          <p:nvSpPr>
            <p:cNvPr id="40969" name="TextBox 30"/>
            <p:cNvSpPr txBox="1">
              <a:spLocks noChangeArrowheads="1"/>
            </p:cNvSpPr>
            <p:nvPr/>
          </p:nvSpPr>
          <p:spPr bwMode="auto">
            <a:xfrm>
              <a:off x="6336145" y="5264727"/>
              <a:ext cx="2364510" cy="400110"/>
            </a:xfrm>
            <a:prstGeom prst="rect">
              <a:avLst/>
            </a:prstGeom>
            <a:noFill/>
            <a:ln w="9525">
              <a:noFill/>
              <a:miter lim="800000"/>
              <a:headEnd/>
              <a:tailEnd/>
            </a:ln>
          </p:spPr>
          <p:txBody>
            <a:bodyPr>
              <a:spAutoFit/>
            </a:bodyPr>
            <a:lstStyle/>
            <a:p>
              <a:pPr algn="ctr"/>
              <a:r>
                <a:rPr lang="da-DK" sz="2000"/>
                <a:t>Energy and Heat</a:t>
              </a:r>
            </a:p>
          </p:txBody>
        </p:sp>
        <p:sp>
          <p:nvSpPr>
            <p:cNvPr id="40970" name="TextBox 31"/>
            <p:cNvSpPr txBox="1">
              <a:spLocks noChangeArrowheads="1"/>
            </p:cNvSpPr>
            <p:nvPr/>
          </p:nvSpPr>
          <p:spPr bwMode="auto">
            <a:xfrm>
              <a:off x="323273" y="1773382"/>
              <a:ext cx="1376219" cy="369332"/>
            </a:xfrm>
            <a:prstGeom prst="rect">
              <a:avLst/>
            </a:prstGeom>
            <a:noFill/>
            <a:ln w="9525">
              <a:noFill/>
              <a:miter lim="800000"/>
              <a:headEnd/>
              <a:tailEnd/>
            </a:ln>
          </p:spPr>
          <p:txBody>
            <a:bodyPr>
              <a:spAutoFit/>
            </a:bodyPr>
            <a:lstStyle/>
            <a:p>
              <a:pPr algn="ctr"/>
              <a:r>
                <a:rPr lang="da-DK"/>
                <a:t>High value</a:t>
              </a:r>
            </a:p>
          </p:txBody>
        </p:sp>
        <p:sp>
          <p:nvSpPr>
            <p:cNvPr id="40971" name="TextBox 32"/>
            <p:cNvSpPr txBox="1">
              <a:spLocks noChangeArrowheads="1"/>
            </p:cNvSpPr>
            <p:nvPr/>
          </p:nvSpPr>
          <p:spPr bwMode="auto">
            <a:xfrm>
              <a:off x="397164" y="5551054"/>
              <a:ext cx="1265382" cy="369332"/>
            </a:xfrm>
            <a:prstGeom prst="rect">
              <a:avLst/>
            </a:prstGeom>
            <a:noFill/>
            <a:ln w="9525">
              <a:noFill/>
              <a:miter lim="800000"/>
              <a:headEnd/>
              <a:tailEnd/>
            </a:ln>
          </p:spPr>
          <p:txBody>
            <a:bodyPr>
              <a:spAutoFit/>
            </a:bodyPr>
            <a:lstStyle/>
            <a:p>
              <a:pPr algn="ctr"/>
              <a:r>
                <a:rPr lang="da-DK"/>
                <a:t>Low value</a:t>
              </a:r>
            </a:p>
          </p:txBody>
        </p:sp>
        <p:cxnSp>
          <p:nvCxnSpPr>
            <p:cNvPr id="35" name="Straight Arrow Connector 34"/>
            <p:cNvCxnSpPr>
              <a:stCxn id="40970" idx="2"/>
              <a:endCxn id="40971" idx="0"/>
            </p:cNvCxnSpPr>
            <p:nvPr/>
          </p:nvCxnSpPr>
          <p:spPr>
            <a:xfrm rot="16200000" flipH="1">
              <a:off x="-683416" y="3837420"/>
              <a:ext cx="3407249" cy="190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H="1">
              <a:off x="5403422" y="2835581"/>
              <a:ext cx="406457" cy="2762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H="1">
              <a:off x="5897151" y="3607214"/>
              <a:ext cx="406457" cy="2762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H="1">
              <a:off x="6359129" y="4328039"/>
              <a:ext cx="406457" cy="2762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6829838" y="5038545"/>
              <a:ext cx="406457" cy="2778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0963" name="TextBox 41"/>
          <p:cNvSpPr txBox="1">
            <a:spLocks noChangeArrowheads="1"/>
          </p:cNvSpPr>
          <p:nvPr/>
        </p:nvSpPr>
        <p:spPr bwMode="auto">
          <a:xfrm>
            <a:off x="147638" y="1214438"/>
            <a:ext cx="8996362" cy="708025"/>
          </a:xfrm>
          <a:prstGeom prst="rect">
            <a:avLst/>
          </a:prstGeom>
          <a:noFill/>
          <a:ln w="9525">
            <a:noFill/>
            <a:miter lim="800000"/>
            <a:headEnd/>
            <a:tailEnd/>
          </a:ln>
        </p:spPr>
        <p:txBody>
          <a:bodyPr>
            <a:spAutoFit/>
          </a:bodyPr>
          <a:lstStyle/>
          <a:p>
            <a:pPr algn="ctr"/>
            <a:r>
              <a:rPr lang="da-DK" sz="2000"/>
              <a:t>Biomass cascade starting with high value components down to residual biomass for production of electricity and heat</a:t>
            </a:r>
          </a:p>
        </p:txBody>
      </p:sp>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1_Office Theme">
  <a:themeElements>
    <a:clrScheme name="1_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Office Theme">
      <a:majorFont>
        <a:latin typeface="Gill Sans MT"/>
        <a:ea typeface=""/>
        <a:cs typeface=""/>
      </a:majorFont>
      <a:minorFont>
        <a:latin typeface="Gill Sans MT"/>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pitchFamily="34" charset="0"/>
            <a:cs typeface="Times New Roman" pitchFamily="18" charset="0"/>
          </a:defRPr>
        </a:defPPr>
      </a:lstStyle>
    </a:lnDef>
  </a:objectDefaults>
  <a:extraClrSchemeLst>
    <a:extraClrScheme>
      <a:clrScheme name="1_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2_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Office Theme">
      <a:majorFont>
        <a:latin typeface="Gill Sans MT"/>
        <a:ea typeface=""/>
        <a:cs typeface=""/>
      </a:majorFont>
      <a:minorFont>
        <a:latin typeface="Gill Sans MT"/>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pitchFamily="34" charset="0"/>
            <a:cs typeface="Times New Roman" pitchFamily="18" charset="0"/>
          </a:defRPr>
        </a:defPPr>
      </a:lstStyle>
    </a:lnDef>
  </a:objectDefaults>
  <a:extraClrSchemeLst>
    <a:extraClrScheme>
      <a:clrScheme name="2_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aau</Template>
  <TotalTime>3294</TotalTime>
  <Words>1088</Words>
  <Application>Microsoft Office PowerPoint</Application>
  <PresentationFormat>Skærmshow (4:3)</PresentationFormat>
  <Paragraphs>211</Paragraphs>
  <Slides>20</Slides>
  <Notes>6</Notes>
  <HiddenSlides>0</HiddenSlides>
  <MMClips>0</MMClips>
  <ScaleCrop>false</ScaleCrop>
  <HeadingPairs>
    <vt:vector size="6" baseType="variant">
      <vt:variant>
        <vt:lpstr>Benyttede skrifttyper</vt:lpstr>
      </vt:variant>
      <vt:variant>
        <vt:i4>8</vt:i4>
      </vt:variant>
      <vt:variant>
        <vt:lpstr>Designskabeloner</vt:lpstr>
      </vt:variant>
      <vt:variant>
        <vt:i4>2</vt:i4>
      </vt:variant>
      <vt:variant>
        <vt:lpstr>Diastitler</vt:lpstr>
      </vt:variant>
      <vt:variant>
        <vt:i4>20</vt:i4>
      </vt:variant>
    </vt:vector>
  </HeadingPairs>
  <TitlesOfParts>
    <vt:vector size="30" baseType="lpstr">
      <vt:lpstr>Arial</vt:lpstr>
      <vt:lpstr>Times New Roman</vt:lpstr>
      <vt:lpstr>Gill Sans MT</vt:lpstr>
      <vt:lpstr>Calibri</vt:lpstr>
      <vt:lpstr>Times</vt:lpstr>
      <vt:lpstr>TrueFrutiger</vt:lpstr>
      <vt:lpstr>Symbol</vt:lpstr>
      <vt:lpstr>Monotype Sorts</vt:lpstr>
      <vt:lpstr>1_Office Theme</vt:lpstr>
      <vt:lpstr>2_Office Theme</vt:lpstr>
      <vt:lpstr>Grøn Vækst   grønne løsninger, der giver værdiskabende vækst</vt:lpstr>
      <vt:lpstr>Grøn Vækst –hvilke problemer skal løses?</vt:lpstr>
      <vt:lpstr>Det handler IKKE kun om energi!</vt:lpstr>
      <vt:lpstr>Oil refinery   Biorefinery</vt:lpstr>
      <vt:lpstr>Biorafinaderier kan skabe værdi  -fra afgrøderester og organisk affald</vt:lpstr>
      <vt:lpstr>Plantecellevægge består af mange slags byggeklodser</vt:lpstr>
      <vt:lpstr>Mange biomasse teknologier og produkter</vt:lpstr>
      <vt:lpstr>Organic ”wastes” with biorefinery potential</vt:lpstr>
      <vt:lpstr>Dias nummer 9</vt:lpstr>
      <vt:lpstr>NU: Start Dansk Biomasse Satsning</vt:lpstr>
      <vt:lpstr>Biomasse forretningsfokus: Forbedret dyrefoder</vt:lpstr>
      <vt:lpstr>Biomasseforretningsfokus:  Genbrug  af de livsnødvendige gødningssalte</vt:lpstr>
      <vt:lpstr>Biomasse forretningsfokus: Nye biomasse afgrøder</vt:lpstr>
      <vt:lpstr>Biomasse forretningsfokus: Brug gyllens fiberindhold</vt:lpstr>
      <vt:lpstr>Biomasse forretningsfokus: jordforbedring</vt:lpstr>
      <vt:lpstr>Biomasse forretningsfokus: bedre arealanvendelse</vt:lpstr>
      <vt:lpstr>Biomasse forretningsfokus:  Energiforbrug i produktionsprocessen skal ned</vt:lpstr>
      <vt:lpstr>Proces: Fra Viden til Forandring! </vt:lpstr>
      <vt:lpstr>Behovet for nye biologiske løsninger er Landbrugets chance for fornyet “License to Operate”</vt:lpstr>
      <vt:lpstr>Dias nummer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Hinnerk Hartmann</dc:creator>
  <cp:lastModifiedBy>Grete Bøgh-Sørensen</cp:lastModifiedBy>
  <cp:revision>145</cp:revision>
  <dcterms:created xsi:type="dcterms:W3CDTF">2005-11-17T18:11:43Z</dcterms:created>
  <dcterms:modified xsi:type="dcterms:W3CDTF">2009-11-11T08:09:28Z</dcterms:modified>
</cp:coreProperties>
</file>