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61" r:id="rId2"/>
    <p:sldId id="1000" r:id="rId3"/>
    <p:sldId id="993" r:id="rId4"/>
    <p:sldId id="986" r:id="rId5"/>
    <p:sldId id="1005" r:id="rId6"/>
    <p:sldId id="987" r:id="rId7"/>
    <p:sldId id="995" r:id="rId8"/>
    <p:sldId id="989" r:id="rId9"/>
    <p:sldId id="990" r:id="rId10"/>
    <p:sldId id="1003" r:id="rId11"/>
    <p:sldId id="1004" r:id="rId12"/>
    <p:sldId id="992" r:id="rId13"/>
  </p:sldIdLst>
  <p:sldSz cx="9144000" cy="6858000" type="screen4x3"/>
  <p:notesSz cx="6735763" cy="98663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A0A0A"/>
    <a:srgbClr val="6E6E6E"/>
    <a:srgbClr val="FFFFFF"/>
    <a:srgbClr val="541800"/>
    <a:srgbClr val="000000"/>
    <a:srgbClr val="7C4218"/>
    <a:srgbClr val="DDDDDD"/>
    <a:srgbClr val="6666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91" autoAdjust="0"/>
    <p:restoredTop sz="94533" autoAdjust="0"/>
  </p:normalViewPr>
  <p:slideViewPr>
    <p:cSldViewPr>
      <p:cViewPr>
        <p:scale>
          <a:sx n="110" d="100"/>
          <a:sy n="110" d="100"/>
        </p:scale>
        <p:origin x="-150" y="-30"/>
      </p:cViewPr>
      <p:guideLst>
        <p:guide orient="horz" pos="644"/>
        <p:guide orient="horz" pos="3974"/>
        <p:guide pos="657"/>
        <p:guide pos="5103"/>
        <p:guide pos="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1868733-C153-4E4D-9A9D-641B068F106E}" type="datetimeFigureOut">
              <a:rPr lang="da-DK"/>
              <a:pPr>
                <a:defRPr/>
              </a:pPr>
              <a:t>18-04-2012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94C466-B0BE-40E3-90F6-7F752FA9256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DCE052-28EF-43D5-8135-78F0C816758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a-DK" smtClean="0"/>
          </a:p>
        </p:txBody>
      </p:sp>
      <p:sp>
        <p:nvSpPr>
          <p:cNvPr id="17411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C8DFB-57AF-4D09-90C7-F772ED0030DF}" type="slidenum">
              <a:rPr lang="da-DK" smtClean="0"/>
              <a:pPr/>
              <a:t>1</a:t>
            </a:fld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9" descr="FOI_ppt_top_d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445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5" descr="top_dk_58"/>
          <p:cNvPicPr>
            <a:picLocks noChangeAspect="1" noChangeArrowheads="1"/>
          </p:cNvPicPr>
          <p:nvPr userDrawn="1"/>
        </p:nvPicPr>
        <p:blipFill>
          <a:blip r:embed="rId3"/>
          <a:srcRect r="20377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9"/>
          <p:cNvSpPr>
            <a:spLocks noChangeArrowheads="1"/>
          </p:cNvSpPr>
          <p:nvPr userDrawn="1"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/>
          </a:p>
        </p:txBody>
      </p:sp>
      <p:sp>
        <p:nvSpPr>
          <p:cNvPr id="7" name="Rectangle 48"/>
          <p:cNvSpPr>
            <a:spLocks noChangeArrowheads="1"/>
          </p:cNvSpPr>
          <p:nvPr userDrawn="1"/>
        </p:nvSpPr>
        <p:spPr bwMode="auto">
          <a:xfrm>
            <a:off x="357188" y="6500813"/>
            <a:ext cx="78724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da-DK" sz="900" dirty="0"/>
              <a:t>M</a:t>
            </a:r>
            <a:r>
              <a:rPr lang="da-DK" sz="900" dirty="0"/>
              <a:t>:\Landbrugets Økonomi\2011\0012jman</a:t>
            </a:r>
            <a:endParaRPr lang="da-DK" sz="900" dirty="0"/>
          </a:p>
        </p:txBody>
      </p:sp>
      <p:sp>
        <p:nvSpPr>
          <p:cNvPr id="8" name="Line 52"/>
          <p:cNvSpPr>
            <a:spLocks noChangeShapeType="1"/>
          </p:cNvSpPr>
          <p:nvPr userDrawn="1"/>
        </p:nvSpPr>
        <p:spPr bwMode="auto">
          <a:xfrm flipH="1">
            <a:off x="4763" y="1171575"/>
            <a:ext cx="9148762" cy="0"/>
          </a:xfrm>
          <a:prstGeom prst="line">
            <a:avLst/>
          </a:prstGeom>
          <a:noFill/>
          <a:ln w="9525">
            <a:solidFill>
              <a:srgbClr val="5418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/>
          </a:p>
        </p:txBody>
      </p:sp>
      <p:pic>
        <p:nvPicPr>
          <p:cNvPr id="9" name="Picture 54" descr="top_58_bio_02"/>
          <p:cNvPicPr>
            <a:picLocks noChangeAspect="1" noChangeArrowheads="1"/>
          </p:cNvPicPr>
          <p:nvPr userDrawn="1"/>
        </p:nvPicPr>
        <p:blipFill>
          <a:blip r:embed="rId4"/>
          <a:srcRect r="2940"/>
          <a:stretch>
            <a:fillRect/>
          </a:stretch>
        </p:blipFill>
        <p:spPr bwMode="auto">
          <a:xfrm>
            <a:off x="5649913" y="0"/>
            <a:ext cx="349408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2065338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8225" y="2930525"/>
            <a:ext cx="6486525" cy="2803525"/>
          </a:xfrm>
        </p:spPr>
        <p:txBody>
          <a:bodyPr/>
          <a:lstStyle>
            <a:lvl1pPr marL="0" indent="0"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undertiteltypografien i masteren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>Navn på oplægsholder</a:t>
            </a:r>
          </a:p>
          <a:p>
            <a:r>
              <a:rPr lang="da-DK" dirty="0"/>
              <a:t>Navn på KU enhed</a:t>
            </a:r>
          </a:p>
          <a:p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976938" y="476250"/>
            <a:ext cx="1643062" cy="50053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42988" y="476250"/>
            <a:ext cx="4781550" cy="50053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1042988" y="476250"/>
            <a:ext cx="6577012" cy="5005388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42988" y="1374775"/>
            <a:ext cx="3211512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406900" y="1374775"/>
            <a:ext cx="3213100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top_dk_58"/>
          <p:cNvPicPr>
            <a:picLocks noChangeAspect="1" noChangeArrowheads="1"/>
          </p:cNvPicPr>
          <p:nvPr/>
        </p:nvPicPr>
        <p:blipFill>
          <a:blip r:embed="rId14"/>
          <a:srcRect r="20378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1" descr="top_58_bio_02"/>
          <p:cNvPicPr>
            <a:picLocks noChangeAspect="1" noChangeArrowheads="1"/>
          </p:cNvPicPr>
          <p:nvPr/>
        </p:nvPicPr>
        <p:blipFill>
          <a:blip r:embed="rId15"/>
          <a:srcRect r="2940"/>
          <a:stretch>
            <a:fillRect/>
          </a:stretch>
        </p:blipFill>
        <p:spPr bwMode="auto">
          <a:xfrm>
            <a:off x="5649913" y="0"/>
            <a:ext cx="349408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8" descr="LIFE_BOT_54180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5573713"/>
            <a:ext cx="91440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-4763" y="6697663"/>
            <a:ext cx="9148763" cy="0"/>
          </a:xfrm>
          <a:prstGeom prst="line">
            <a:avLst/>
          </a:prstGeom>
          <a:noFill/>
          <a:ln w="9525">
            <a:solidFill>
              <a:srgbClr val="5418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6250"/>
            <a:ext cx="58912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3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74775"/>
            <a:ext cx="6577012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6E6E6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6E6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6E6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6E6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man@foi.dk" TargetMode="Externa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6" descr="f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3" y="4179888"/>
            <a:ext cx="367188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0" descr="skabelon_new_2007_b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9688" y="1268413"/>
            <a:ext cx="4024312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1500" y="1714500"/>
            <a:ext cx="7816850" cy="1285875"/>
          </a:xfrm>
        </p:spPr>
        <p:txBody>
          <a:bodyPr/>
          <a:lstStyle/>
          <a:p>
            <a:r>
              <a:rPr lang="da-DK" sz="2800" b="1" smtClean="0">
                <a:solidFill>
                  <a:srgbClr val="FF0000"/>
                </a:solidFill>
              </a:rPr>
              <a:t>Landbrugets indtjeningsevne sammenlignet med de øvrige EU lande</a:t>
            </a:r>
            <a:r>
              <a:rPr lang="da-DK" sz="2800" smtClean="0"/>
              <a:t/>
            </a:r>
            <a:br>
              <a:rPr lang="da-DK" sz="2800" smtClean="0"/>
            </a:br>
            <a:r>
              <a:rPr lang="da-DK" sz="2800" smtClean="0"/>
              <a:t/>
            </a:r>
            <a:br>
              <a:rPr lang="da-DK" sz="2800" smtClean="0"/>
            </a:br>
            <a:endParaRPr lang="da-DK" sz="2800" smtClean="0">
              <a:solidFill>
                <a:srgbClr val="0A0A0A"/>
              </a:solidFill>
            </a:endParaRP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324225"/>
            <a:ext cx="4860925" cy="221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1600" smtClean="0">
                <a:solidFill>
                  <a:srgbClr val="000000"/>
                </a:solidFill>
              </a:rPr>
              <a:t>Seniorrådgiver</a:t>
            </a:r>
          </a:p>
          <a:p>
            <a:pPr eaLnBrk="1" hangingPunct="1">
              <a:buFontTx/>
              <a:buNone/>
            </a:pPr>
            <a:r>
              <a:rPr lang="da-DK" sz="1600" smtClean="0">
                <a:solidFill>
                  <a:srgbClr val="000000"/>
                </a:solidFill>
              </a:rPr>
              <a:t>Johnny M. Andersen</a:t>
            </a:r>
          </a:p>
          <a:p>
            <a:pPr eaLnBrk="1" hangingPunct="1">
              <a:buFontTx/>
              <a:buNone/>
            </a:pPr>
            <a:r>
              <a:rPr lang="da-DK" sz="1600" smtClean="0">
                <a:solidFill>
                  <a:srgbClr val="000000"/>
                </a:solidFill>
                <a:hlinkClick r:id="rId5"/>
              </a:rPr>
              <a:t>jman@foi.dk</a:t>
            </a:r>
            <a:endParaRPr lang="da-DK" sz="160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a-DK" sz="160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a-DK" sz="16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107950" y="549275"/>
            <a:ext cx="8928100" cy="928688"/>
          </a:xfrm>
        </p:spPr>
        <p:txBody>
          <a:bodyPr/>
          <a:lstStyle/>
          <a:p>
            <a:pPr algn="ctr"/>
            <a:r>
              <a:rPr lang="da-DK" sz="2800" b="1" smtClean="0">
                <a:solidFill>
                  <a:srgbClr val="FF0000"/>
                </a:solidFill>
              </a:rPr>
              <a:t>Dansk landbrugs indtjening i de senere år, mia. kr. 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684213" y="1628775"/>
          <a:ext cx="7673975" cy="4243388"/>
        </p:xfrm>
        <a:graphic>
          <a:graphicData uri="http://schemas.openxmlformats.org/drawingml/2006/table">
            <a:tbl>
              <a:tblPr/>
              <a:tblGrid>
                <a:gridCol w="3960440"/>
                <a:gridCol w="612076"/>
                <a:gridCol w="1034034"/>
                <a:gridCol w="1034034"/>
                <a:gridCol w="1034034"/>
              </a:tblGrid>
              <a:tr h="363144">
                <a:tc>
                  <a:txBody>
                    <a:bodyPr/>
                    <a:lstStyle/>
                    <a:p>
                      <a:pPr algn="l" fontAlgn="b"/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2011*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2012*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Produktion</a:t>
                      </a: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63,5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67,8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76,0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74,8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÷ Forbrug i produktionen</a:t>
                      </a: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45,8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45,6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51,6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50,7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= Bruttoværditilvækst</a:t>
                      </a: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17,7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22,2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24,3</a:t>
                      </a:r>
                      <a:endParaRPr lang="da-DK" sz="22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24,1</a:t>
                      </a:r>
                      <a:endParaRPr lang="da-DK" sz="22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 Direkte tilskud </a:t>
                      </a:r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mv.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6,6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6,4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6,6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= Bruttofaktorindkomst</a:t>
                      </a: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24,6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28,6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30,9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30,7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÷ Afskrivninger</a:t>
                      </a: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7,7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8,2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8,0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8,0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÷ Lønnet arbejdskraft</a:t>
                      </a: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5,9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6,3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6,4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= Nettorestindkomst</a:t>
                      </a: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10,6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14,1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16,5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16,2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÷ Finansielle poster</a:t>
                      </a: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15,7</a:t>
                      </a:r>
                      <a:endParaRPr lang="da-DK" sz="2200" b="0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15,7</a:t>
                      </a:r>
                      <a:endParaRPr lang="da-DK" sz="2200" b="0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11,5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11,7</a:t>
                      </a:r>
                      <a:endParaRPr lang="da-DK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da-DK" sz="2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= Indkomst efter </a:t>
                      </a:r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finansielle </a:t>
                      </a:r>
                      <a:r>
                        <a:rPr lang="da-DK" sz="2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poster</a:t>
                      </a: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-5,1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-1,6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  <a:endParaRPr lang="da-DK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51" marR="5651" marT="5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>
          <a:xfrm>
            <a:off x="785813" y="571500"/>
            <a:ext cx="7643812" cy="576263"/>
          </a:xfrm>
        </p:spPr>
        <p:txBody>
          <a:bodyPr/>
          <a:lstStyle/>
          <a:p>
            <a:pPr algn="ctr"/>
            <a:r>
              <a:rPr lang="da-DK" sz="2800" b="1" smtClean="0">
                <a:solidFill>
                  <a:srgbClr val="FF0000"/>
                </a:solidFill>
              </a:rPr>
              <a:t>Ændring, pct. ift. foregående år</a:t>
            </a:r>
          </a:p>
        </p:txBody>
      </p:sp>
      <p:graphicFrame>
        <p:nvGraphicFramePr>
          <p:cNvPr id="10" name="Tabel 9"/>
          <p:cNvGraphicFramePr>
            <a:graphicFrameLocks noGrp="1"/>
          </p:cNvGraphicFramePr>
          <p:nvPr/>
        </p:nvGraphicFramePr>
        <p:xfrm>
          <a:off x="755650" y="1341438"/>
          <a:ext cx="7632700" cy="4945062"/>
        </p:xfrm>
        <a:graphic>
          <a:graphicData uri="http://schemas.openxmlformats.org/drawingml/2006/table">
            <a:tbl>
              <a:tblPr/>
              <a:tblGrid>
                <a:gridCol w="3370455"/>
                <a:gridCol w="815720"/>
                <a:gridCol w="1148891"/>
                <a:gridCol w="1148891"/>
                <a:gridCol w="1148891"/>
              </a:tblGrid>
              <a:tr h="347820">
                <a:tc>
                  <a:txBody>
                    <a:bodyPr/>
                    <a:lstStyle/>
                    <a:p>
                      <a:pPr algn="l" fontAlgn="b"/>
                      <a:endParaRPr lang="da-DK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  <a:endParaRPr lang="da-DK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2011*</a:t>
                      </a:r>
                      <a:endParaRPr lang="da-DK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2012*</a:t>
                      </a:r>
                      <a:endParaRPr lang="da-DK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332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Produktpriser i alt</a:t>
                      </a: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-12,4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10,2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27,7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-6,4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heraf  korn</a:t>
                      </a:r>
                      <a:endParaRPr lang="da-DK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-37,2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19,3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48,9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-12,0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heraf</a:t>
                      </a:r>
                      <a:r>
                        <a:rPr lang="da-DK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mælk</a:t>
                      </a:r>
                      <a:endParaRPr lang="da-DK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-24,1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17,7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13,0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-5,7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heraf</a:t>
                      </a:r>
                      <a:r>
                        <a:rPr lang="da-DK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da-DK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svinekød</a:t>
                      </a:r>
                      <a:endParaRPr lang="da-DK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-6,2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5,6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8,7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3,5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332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Faktorpriser i alt</a:t>
                      </a: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-5,8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1,6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9,5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-1,0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heraf  foderstoffer</a:t>
                      </a:r>
                      <a:endParaRPr lang="da-DK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-19,1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4,2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24,5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-5,2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Her f</a:t>
                      </a:r>
                      <a:r>
                        <a:rPr lang="da-DK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gødning</a:t>
                      </a:r>
                      <a:endParaRPr lang="da-DK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1,8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-29,9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17,4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2,1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heraf</a:t>
                      </a:r>
                      <a:r>
                        <a:rPr lang="da-DK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da-DK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energi</a:t>
                      </a:r>
                      <a:endParaRPr lang="da-DK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-18,1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12,0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13,0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1,8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1" u="none" strike="noStrike" dirty="0" err="1" smtClean="0">
                          <a:solidFill>
                            <a:srgbClr val="FFFFFF"/>
                          </a:solidFill>
                          <a:latin typeface="Times New Roman"/>
                        </a:rPr>
                        <a:t>Heraf</a:t>
                      </a:r>
                      <a:r>
                        <a:rPr lang="da-DK" sz="20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arbejdskraft</a:t>
                      </a:r>
                      <a:endParaRPr lang="da-DK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2,9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4,1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1,0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1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2,0</a:t>
                      </a:r>
                      <a:endParaRPr lang="da-DK" sz="2000" b="0" i="1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332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Sektorbytteforhold</a:t>
                      </a:r>
                      <a:endParaRPr lang="da-DK" sz="2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-6,9</a:t>
                      </a:r>
                      <a:endParaRPr lang="da-DK" sz="2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8,5</a:t>
                      </a:r>
                      <a:endParaRPr lang="da-DK" sz="2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3,7</a:t>
                      </a:r>
                      <a:endParaRPr lang="da-DK" sz="2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-1,3</a:t>
                      </a:r>
                      <a:endParaRPr lang="da-DK" sz="2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332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Totalfaktorproduktivitet</a:t>
                      </a:r>
                      <a:endParaRPr lang="da-DK" sz="24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4,8</a:t>
                      </a:r>
                      <a:endParaRPr lang="da-DK" sz="24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-1,7</a:t>
                      </a:r>
                      <a:endParaRPr lang="da-DK" sz="24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0,4</a:t>
                      </a:r>
                      <a:endParaRPr lang="da-DK" sz="24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1,4</a:t>
                      </a:r>
                      <a:endParaRPr lang="da-DK" sz="24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332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Økonomisk produktivitet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-2,4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6,7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4,2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A0A0A"/>
                          </a:solidFill>
                          <a:latin typeface="Times New Roman"/>
                        </a:rPr>
                        <a:t>0,0</a:t>
                      </a:r>
                      <a:endParaRPr lang="da-DK" sz="2400" b="1" i="0" u="none" strike="noStrike" dirty="0">
                        <a:solidFill>
                          <a:srgbClr val="0A0A0A"/>
                        </a:solidFill>
                        <a:latin typeface="Times New Roman"/>
                      </a:endParaRPr>
                    </a:p>
                  </a:txBody>
                  <a:tcPr marL="6239" marR="6239" marT="62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Ellipse 1"/>
          <p:cNvSpPr/>
          <p:nvPr/>
        </p:nvSpPr>
        <p:spPr>
          <a:xfrm>
            <a:off x="4356100" y="5445125"/>
            <a:ext cx="792163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5" name="Ellipse 4"/>
          <p:cNvSpPr/>
          <p:nvPr/>
        </p:nvSpPr>
        <p:spPr>
          <a:xfrm>
            <a:off x="5508625" y="5445125"/>
            <a:ext cx="792163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6" name="Ellipse 5"/>
          <p:cNvSpPr/>
          <p:nvPr/>
        </p:nvSpPr>
        <p:spPr>
          <a:xfrm>
            <a:off x="6588125" y="2205038"/>
            <a:ext cx="792163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7" name="Ellipse 6"/>
          <p:cNvSpPr/>
          <p:nvPr/>
        </p:nvSpPr>
        <p:spPr>
          <a:xfrm>
            <a:off x="6588125" y="3573463"/>
            <a:ext cx="792163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4284663" y="2195513"/>
            <a:ext cx="792162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571500" y="476250"/>
            <a:ext cx="7429500" cy="576263"/>
          </a:xfrm>
        </p:spPr>
        <p:txBody>
          <a:bodyPr/>
          <a:lstStyle/>
          <a:p>
            <a:r>
              <a:rPr lang="da-DK" sz="2800" b="1" smtClean="0">
                <a:solidFill>
                  <a:srgbClr val="FF0000"/>
                </a:solidFill>
              </a:rPr>
              <a:t>Konklusion</a:t>
            </a:r>
          </a:p>
        </p:txBody>
      </p:sp>
      <p:sp>
        <p:nvSpPr>
          <p:cNvPr id="28674" name="Pladsholder til indhold 2"/>
          <p:cNvSpPr>
            <a:spLocks noGrp="1"/>
          </p:cNvSpPr>
          <p:nvPr>
            <p:ph idx="1"/>
          </p:nvPr>
        </p:nvSpPr>
        <p:spPr>
          <a:xfrm>
            <a:off x="611188" y="1412875"/>
            <a:ext cx="7458075" cy="4881563"/>
          </a:xfrm>
        </p:spPr>
        <p:txBody>
          <a:bodyPr/>
          <a:lstStyle/>
          <a:p>
            <a:pPr marL="341313" indent="-341313"/>
            <a:r>
              <a:rPr lang="da-DK" sz="2200" smtClean="0">
                <a:solidFill>
                  <a:srgbClr val="002060"/>
                </a:solidFill>
              </a:rPr>
              <a:t>Dansk landbrugs relative indtjening er reduceret i årene 2000-09. Produktiviteten er steget, men ikke tilstrækkeligt til at opveje det faldende sektorbytteforhold</a:t>
            </a:r>
          </a:p>
          <a:p>
            <a:pPr marL="341313" indent="-341313"/>
            <a:r>
              <a:rPr lang="da-DK" sz="2200" smtClean="0">
                <a:solidFill>
                  <a:srgbClr val="002060"/>
                </a:solidFill>
              </a:rPr>
              <a:t>Dansk landbrug har samtidig mistet konkurrence- evne i forhold til hovedparten af de øvrige EU lande. Dels er produktiviteten ikke steget tilstrækkeligt, dels er sektorbytteforholdet faldet relativt mere</a:t>
            </a:r>
          </a:p>
          <a:p>
            <a:pPr marL="341313" indent="-341313"/>
            <a:r>
              <a:rPr lang="da-DK" sz="2200" smtClean="0">
                <a:solidFill>
                  <a:srgbClr val="002060"/>
                </a:solidFill>
              </a:rPr>
              <a:t>Dansk landbrugs indtjening er i de senere år steget/forventes at stige. Stigningen er især trukket af et forbedret sektorbytteforhold. Væksten i produktiviteten er derimod lav. Bl.a. i kraft af opbremsning i strukturudviklingen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>
          <a:xfrm>
            <a:off x="1042988" y="915988"/>
            <a:ext cx="5891212" cy="425450"/>
          </a:xfrm>
        </p:spPr>
        <p:txBody>
          <a:bodyPr/>
          <a:lstStyle/>
          <a:p>
            <a:r>
              <a:rPr lang="da-DK" sz="2800" smtClean="0">
                <a:solidFill>
                  <a:srgbClr val="FF0000"/>
                </a:solidFill>
              </a:rPr>
              <a:t>Disposition:</a:t>
            </a:r>
            <a:endParaRPr lang="da-DK" sz="2800" smtClean="0"/>
          </a:p>
        </p:txBody>
      </p:sp>
      <p:sp>
        <p:nvSpPr>
          <p:cNvPr id="4" name="Undertitel 2"/>
          <p:cNvSpPr txBox="1">
            <a:spLocks/>
          </p:cNvSpPr>
          <p:nvPr/>
        </p:nvSpPr>
        <p:spPr bwMode="auto">
          <a:xfrm>
            <a:off x="1038225" y="1557338"/>
            <a:ext cx="713422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6E6E6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6E6E6E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6E6E6E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6E6E6E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6E6E6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6E6E6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6E6E6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6E6E6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6E6E6E"/>
                </a:solidFill>
                <a:latin typeface="+mn-lt"/>
              </a:defRPr>
            </a:lvl9pPr>
          </a:lstStyle>
          <a:p>
            <a:pPr indent="-5400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a-DK" sz="2400" dirty="0" smtClean="0">
                <a:solidFill>
                  <a:srgbClr val="002060"/>
                </a:solidFill>
              </a:rPr>
              <a:t>De analytiske fokuspunkter</a:t>
            </a:r>
          </a:p>
          <a:p>
            <a:pPr marL="540000" indent="-5400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a-DK" sz="2400" dirty="0" smtClean="0">
                <a:solidFill>
                  <a:srgbClr val="002060"/>
                </a:solidFill>
              </a:rPr>
              <a:t>Indtjeningsevnen i dansk landbrug</a:t>
            </a:r>
            <a:br>
              <a:rPr lang="da-DK" sz="2400" dirty="0" smtClean="0">
                <a:solidFill>
                  <a:srgbClr val="002060"/>
                </a:solidFill>
              </a:rPr>
            </a:br>
            <a:r>
              <a:rPr lang="da-DK" sz="2400" dirty="0" smtClean="0">
                <a:solidFill>
                  <a:srgbClr val="002060"/>
                </a:solidFill>
              </a:rPr>
              <a:t>  </a:t>
            </a:r>
            <a:r>
              <a:rPr lang="da-DK" sz="2400" dirty="0">
                <a:solidFill>
                  <a:srgbClr val="002060"/>
                </a:solidFill>
              </a:rPr>
              <a:t> - Bytteforhold</a:t>
            </a:r>
            <a:br>
              <a:rPr lang="da-DK" sz="2400" dirty="0">
                <a:solidFill>
                  <a:srgbClr val="002060"/>
                </a:solidFill>
              </a:rPr>
            </a:br>
            <a:r>
              <a:rPr lang="da-DK" sz="2400" dirty="0">
                <a:solidFill>
                  <a:srgbClr val="002060"/>
                </a:solidFill>
              </a:rPr>
              <a:t>   </a:t>
            </a:r>
            <a:r>
              <a:rPr lang="da-DK" sz="2400" dirty="0" smtClean="0">
                <a:solidFill>
                  <a:srgbClr val="002060"/>
                </a:solidFill>
              </a:rPr>
              <a:t>- Totalfaktorproduktivitet</a:t>
            </a:r>
            <a:br>
              <a:rPr lang="da-DK" sz="2400" dirty="0" smtClean="0">
                <a:solidFill>
                  <a:srgbClr val="002060"/>
                </a:solidFill>
              </a:rPr>
            </a:br>
            <a:r>
              <a:rPr lang="da-DK" sz="2400" dirty="0" smtClean="0">
                <a:solidFill>
                  <a:srgbClr val="002060"/>
                </a:solidFill>
              </a:rPr>
              <a:t>   - </a:t>
            </a:r>
            <a:r>
              <a:rPr lang="da-DK" sz="2400" dirty="0" err="1" smtClean="0">
                <a:solidFill>
                  <a:srgbClr val="002060"/>
                </a:solidFill>
              </a:rPr>
              <a:t>Øk</a:t>
            </a:r>
            <a:r>
              <a:rPr lang="da-DK" sz="2400" dirty="0" smtClean="0">
                <a:solidFill>
                  <a:srgbClr val="002060"/>
                </a:solidFill>
              </a:rPr>
              <a:t>. produktivitet (indtjeningsevne)</a:t>
            </a:r>
          </a:p>
          <a:p>
            <a:pPr marL="540000" indent="-5400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a-DK" sz="2400" dirty="0" smtClean="0">
                <a:solidFill>
                  <a:srgbClr val="002060"/>
                </a:solidFill>
              </a:rPr>
              <a:t>Indtjeningsevnen sammenlignet med de øvrige </a:t>
            </a:r>
            <a:r>
              <a:rPr lang="da-DK" sz="2400" dirty="0">
                <a:solidFill>
                  <a:srgbClr val="002060"/>
                </a:solidFill>
              </a:rPr>
              <a:t>EU-lande </a:t>
            </a:r>
            <a:r>
              <a:rPr lang="da-DK" sz="2400" dirty="0" smtClean="0">
                <a:solidFill>
                  <a:srgbClr val="002060"/>
                </a:solidFill>
              </a:rPr>
              <a:t/>
            </a:r>
            <a:br>
              <a:rPr lang="da-DK" sz="2400" dirty="0" smtClean="0">
                <a:solidFill>
                  <a:srgbClr val="002060"/>
                </a:solidFill>
              </a:rPr>
            </a:br>
            <a:r>
              <a:rPr lang="da-DK" sz="2400" dirty="0" smtClean="0">
                <a:solidFill>
                  <a:srgbClr val="002060"/>
                </a:solidFill>
              </a:rPr>
              <a:t>   - </a:t>
            </a:r>
            <a:r>
              <a:rPr lang="da-DK" sz="2400" dirty="0">
                <a:solidFill>
                  <a:srgbClr val="002060"/>
                </a:solidFill>
              </a:rPr>
              <a:t>Bytteforhold</a:t>
            </a:r>
            <a:br>
              <a:rPr lang="da-DK" sz="2400" dirty="0">
                <a:solidFill>
                  <a:srgbClr val="002060"/>
                </a:solidFill>
              </a:rPr>
            </a:br>
            <a:r>
              <a:rPr lang="da-DK" sz="2400" dirty="0">
                <a:solidFill>
                  <a:srgbClr val="002060"/>
                </a:solidFill>
              </a:rPr>
              <a:t>   - Totalfaktorproduktivitet</a:t>
            </a:r>
            <a:br>
              <a:rPr lang="da-DK" sz="2400" dirty="0">
                <a:solidFill>
                  <a:srgbClr val="002060"/>
                </a:solidFill>
              </a:rPr>
            </a:br>
            <a:r>
              <a:rPr lang="da-DK" sz="2400" dirty="0">
                <a:solidFill>
                  <a:srgbClr val="002060"/>
                </a:solidFill>
              </a:rPr>
              <a:t>   - </a:t>
            </a:r>
            <a:r>
              <a:rPr lang="da-DK" sz="2400" dirty="0" err="1">
                <a:solidFill>
                  <a:srgbClr val="002060"/>
                </a:solidFill>
              </a:rPr>
              <a:t>Øk</a:t>
            </a:r>
            <a:r>
              <a:rPr lang="da-DK" sz="2400" dirty="0">
                <a:solidFill>
                  <a:srgbClr val="002060"/>
                </a:solidFill>
              </a:rPr>
              <a:t>. produktivitet (indtjeningsevne)</a:t>
            </a:r>
          </a:p>
          <a:p>
            <a:pPr indent="-5400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a-DK" sz="2400" dirty="0" smtClean="0">
                <a:solidFill>
                  <a:srgbClr val="002060"/>
                </a:solidFill>
              </a:rPr>
              <a:t>De senere år i dansk landbrug</a:t>
            </a:r>
          </a:p>
          <a:p>
            <a:pPr indent="-5400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a-DK" sz="2400" dirty="0" smtClean="0">
                <a:solidFill>
                  <a:srgbClr val="002060"/>
                </a:solidFill>
              </a:rPr>
              <a:t>Konklusion</a:t>
            </a:r>
            <a:endParaRPr lang="da-DK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>
          <a:xfrm>
            <a:off x="179388" y="758825"/>
            <a:ext cx="8713787" cy="611188"/>
          </a:xfrm>
        </p:spPr>
        <p:txBody>
          <a:bodyPr/>
          <a:lstStyle/>
          <a:p>
            <a:pPr algn="ctr"/>
            <a:r>
              <a:rPr lang="da-DK" sz="2800" b="1" smtClean="0">
                <a:solidFill>
                  <a:srgbClr val="FF0000"/>
                </a:solidFill>
              </a:rPr>
              <a:t>De analytiske fokuspunkter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684213" y="2082800"/>
          <a:ext cx="7704137" cy="3001963"/>
        </p:xfrm>
        <a:graphic>
          <a:graphicData uri="http://schemas.openxmlformats.org/drawingml/2006/table">
            <a:tbl>
              <a:tblPr/>
              <a:tblGrid>
                <a:gridCol w="3168353"/>
                <a:gridCol w="395624"/>
                <a:gridCol w="4140880"/>
              </a:tblGrid>
              <a:tr h="3753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Økonomisk produktivitet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Værdiindeks for produktion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7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Værdiindeks for faktorforbrug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5378">
                <a:tc>
                  <a:txBody>
                    <a:bodyPr/>
                    <a:lstStyle/>
                    <a:p>
                      <a:pPr algn="l" fontAlgn="b"/>
                      <a:endParaRPr lang="da-DK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3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a-D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Sektorbytteforhold</a:t>
                      </a:r>
                      <a:endParaRPr lang="da-DK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a-D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Prisindeks for produktion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7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Prisindeks for faktorforbrug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5378">
                <a:tc>
                  <a:txBody>
                    <a:bodyPr/>
                    <a:lstStyle/>
                    <a:p>
                      <a:pPr algn="l" fontAlgn="b"/>
                      <a:endParaRPr lang="da-DK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3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a-D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Totalfaktorproduktivitet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a-D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Mængdeindeks for produktion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7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Mængdeindeks for faktorforbrug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>
          <a:xfrm>
            <a:off x="468313" y="571500"/>
            <a:ext cx="8207375" cy="928688"/>
          </a:xfrm>
        </p:spPr>
        <p:txBody>
          <a:bodyPr/>
          <a:lstStyle/>
          <a:p>
            <a:pPr algn="ctr"/>
            <a:r>
              <a:rPr lang="da-DK" sz="2400" b="1" smtClean="0">
                <a:solidFill>
                  <a:srgbClr val="FF0000"/>
                </a:solidFill>
              </a:rPr>
              <a:t>Produktion og faktorforbrug i dansk landbrug</a:t>
            </a:r>
            <a:br>
              <a:rPr lang="da-DK" sz="2400" b="1" smtClean="0">
                <a:solidFill>
                  <a:srgbClr val="FF0000"/>
                </a:solidFill>
              </a:rPr>
            </a:br>
            <a:r>
              <a:rPr lang="da-DK" sz="2400" b="1" smtClean="0">
                <a:solidFill>
                  <a:srgbClr val="FF0000"/>
                </a:solidFill>
              </a:rPr>
              <a:t> </a:t>
            </a:r>
            <a:r>
              <a:rPr lang="da-DK" sz="2400" smtClean="0">
                <a:solidFill>
                  <a:srgbClr val="FF0000"/>
                </a:solidFill>
              </a:rPr>
              <a:t>Mængdeindeks. 2000 =100</a:t>
            </a:r>
          </a:p>
        </p:txBody>
      </p:sp>
      <p:graphicFrame>
        <p:nvGraphicFramePr>
          <p:cNvPr id="20482" name="Diagram 5"/>
          <p:cNvGraphicFramePr>
            <a:graphicFrameLocks/>
          </p:cNvGraphicFramePr>
          <p:nvPr/>
        </p:nvGraphicFramePr>
        <p:xfrm>
          <a:off x="900113" y="1484313"/>
          <a:ext cx="7543800" cy="4848225"/>
        </p:xfrm>
        <a:graphic>
          <a:graphicData uri="http://schemas.openxmlformats.org/presentationml/2006/ole">
            <p:oleObj spid="_x0000_s20482" r:id="rId3" imgW="7541406" imgH="484674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468313" y="571500"/>
            <a:ext cx="8207375" cy="928688"/>
          </a:xfrm>
        </p:spPr>
        <p:txBody>
          <a:bodyPr/>
          <a:lstStyle/>
          <a:p>
            <a:pPr algn="ctr"/>
            <a:r>
              <a:rPr lang="da-DK" sz="2400" b="1" smtClean="0">
                <a:solidFill>
                  <a:srgbClr val="FF0000"/>
                </a:solidFill>
              </a:rPr>
              <a:t>Produkt- og faktorpriser i dansk landbrug</a:t>
            </a:r>
            <a:br>
              <a:rPr lang="da-DK" sz="2400" b="1" smtClean="0">
                <a:solidFill>
                  <a:srgbClr val="FF0000"/>
                </a:solidFill>
              </a:rPr>
            </a:br>
            <a:r>
              <a:rPr lang="da-DK" sz="2400" b="1" smtClean="0">
                <a:solidFill>
                  <a:srgbClr val="FF0000"/>
                </a:solidFill>
              </a:rPr>
              <a:t> </a:t>
            </a:r>
            <a:r>
              <a:rPr lang="da-DK" sz="2400" smtClean="0">
                <a:solidFill>
                  <a:srgbClr val="FF0000"/>
                </a:solidFill>
              </a:rPr>
              <a:t>Prisindeks. 2000 =100</a:t>
            </a:r>
          </a:p>
        </p:txBody>
      </p:sp>
      <p:graphicFrame>
        <p:nvGraphicFramePr>
          <p:cNvPr id="21506" name="Diagram 3"/>
          <p:cNvGraphicFramePr>
            <a:graphicFrameLocks/>
          </p:cNvGraphicFramePr>
          <p:nvPr/>
        </p:nvGraphicFramePr>
        <p:xfrm>
          <a:off x="827088" y="1628775"/>
          <a:ext cx="7543800" cy="4848225"/>
        </p:xfrm>
        <a:graphic>
          <a:graphicData uri="http://schemas.openxmlformats.org/presentationml/2006/ole">
            <p:oleObj spid="_x0000_s21506" r:id="rId3" imgW="7541406" imgH="485283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0" y="404813"/>
            <a:ext cx="9144000" cy="936625"/>
          </a:xfrm>
        </p:spPr>
        <p:txBody>
          <a:bodyPr/>
          <a:lstStyle/>
          <a:p>
            <a:pPr algn="ctr"/>
            <a:r>
              <a:rPr lang="da-DK" sz="2400" b="1" smtClean="0">
                <a:solidFill>
                  <a:srgbClr val="FF0000"/>
                </a:solidFill>
              </a:rPr>
              <a:t>Indtjeningsevnen i dansk landbrug</a:t>
            </a:r>
            <a:br>
              <a:rPr lang="da-DK" sz="2400" b="1" smtClean="0">
                <a:solidFill>
                  <a:srgbClr val="FF0000"/>
                </a:solidFill>
              </a:rPr>
            </a:br>
            <a:r>
              <a:rPr lang="da-DK" sz="2400" b="1" smtClean="0">
                <a:solidFill>
                  <a:srgbClr val="FF0000"/>
                </a:solidFill>
              </a:rPr>
              <a:t> </a:t>
            </a:r>
            <a:r>
              <a:rPr lang="da-DK" sz="2400" smtClean="0">
                <a:solidFill>
                  <a:srgbClr val="FF0000"/>
                </a:solidFill>
              </a:rPr>
              <a:t>Indeks. 2000 =100</a:t>
            </a:r>
          </a:p>
        </p:txBody>
      </p:sp>
      <p:graphicFrame>
        <p:nvGraphicFramePr>
          <p:cNvPr id="22530" name="Diagram 4"/>
          <p:cNvGraphicFramePr>
            <a:graphicFrameLocks/>
          </p:cNvGraphicFramePr>
          <p:nvPr/>
        </p:nvGraphicFramePr>
        <p:xfrm>
          <a:off x="755650" y="1484313"/>
          <a:ext cx="7543800" cy="4848225"/>
        </p:xfrm>
        <a:graphic>
          <a:graphicData uri="http://schemas.openxmlformats.org/presentationml/2006/ole">
            <p:oleObj spid="_x0000_s22530" r:id="rId3" imgW="7541406" imgH="484674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>
          <a:xfrm>
            <a:off x="179388" y="476250"/>
            <a:ext cx="8856662" cy="481013"/>
          </a:xfrm>
        </p:spPr>
        <p:txBody>
          <a:bodyPr/>
          <a:lstStyle/>
          <a:p>
            <a:pPr algn="ctr"/>
            <a:r>
              <a:rPr lang="da-DK" sz="2300" b="1" smtClean="0">
                <a:solidFill>
                  <a:srgbClr val="FF0000"/>
                </a:solidFill>
              </a:rPr>
              <a:t>Totalfaktorproduktivitetsvækst i EU landene 2000-09</a:t>
            </a:r>
          </a:p>
        </p:txBody>
      </p:sp>
      <p:graphicFrame>
        <p:nvGraphicFramePr>
          <p:cNvPr id="23554" name="Diagram 7"/>
          <p:cNvGraphicFramePr>
            <a:graphicFrameLocks/>
          </p:cNvGraphicFramePr>
          <p:nvPr/>
        </p:nvGraphicFramePr>
        <p:xfrm>
          <a:off x="2017713" y="1119188"/>
          <a:ext cx="4883150" cy="5568950"/>
        </p:xfrm>
        <a:graphic>
          <a:graphicData uri="http://schemas.openxmlformats.org/presentationml/2006/ole">
            <p:oleObj spid="_x0000_s23554" r:id="rId3" imgW="4883319" imgH="5572227" progId="Excel.Chart.8">
              <p:embed/>
            </p:oleObj>
          </a:graphicData>
        </a:graphic>
      </p:graphicFrame>
      <p:sp>
        <p:nvSpPr>
          <p:cNvPr id="2" name="Afrundet rektangel 1"/>
          <p:cNvSpPr/>
          <p:nvPr/>
        </p:nvSpPr>
        <p:spPr>
          <a:xfrm>
            <a:off x="2373313" y="3951288"/>
            <a:ext cx="474662" cy="21113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9" name="Afrundet rektangel 8"/>
          <p:cNvSpPr/>
          <p:nvPr/>
        </p:nvSpPr>
        <p:spPr>
          <a:xfrm>
            <a:off x="2403475" y="4738688"/>
            <a:ext cx="431800" cy="17462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3557" name="Tekstboks 2"/>
          <p:cNvSpPr txBox="1">
            <a:spLocks noChangeArrowheads="1"/>
          </p:cNvSpPr>
          <p:nvPr/>
        </p:nvSpPr>
        <p:spPr bwMode="auto">
          <a:xfrm>
            <a:off x="6900863" y="6319838"/>
            <a:ext cx="704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>
                <a:solidFill>
                  <a:srgbClr val="0A0A0A"/>
                </a:solidFill>
              </a:rPr>
              <a:t>% p.a.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>
          <a:xfrm>
            <a:off x="179388" y="519113"/>
            <a:ext cx="8856662" cy="482600"/>
          </a:xfrm>
        </p:spPr>
        <p:txBody>
          <a:bodyPr/>
          <a:lstStyle/>
          <a:p>
            <a:pPr algn="ctr"/>
            <a:r>
              <a:rPr lang="da-DK" sz="2200" b="1" smtClean="0">
                <a:solidFill>
                  <a:srgbClr val="FF0000"/>
                </a:solidFill>
              </a:rPr>
              <a:t>Ændring i sektorbytteforholdet i EU landene 2000-09</a:t>
            </a:r>
          </a:p>
        </p:txBody>
      </p:sp>
      <p:graphicFrame>
        <p:nvGraphicFramePr>
          <p:cNvPr id="24578" name="Diagram 7"/>
          <p:cNvGraphicFramePr>
            <a:graphicFrameLocks/>
          </p:cNvGraphicFramePr>
          <p:nvPr/>
        </p:nvGraphicFramePr>
        <p:xfrm>
          <a:off x="2124075" y="1196975"/>
          <a:ext cx="4883150" cy="5568950"/>
        </p:xfrm>
        <a:graphic>
          <a:graphicData uri="http://schemas.openxmlformats.org/presentationml/2006/ole">
            <p:oleObj spid="_x0000_s24578" r:id="rId3" imgW="4889416" imgH="5572227" progId="Excel.Chart.8">
              <p:embed/>
            </p:oleObj>
          </a:graphicData>
        </a:graphic>
      </p:graphicFrame>
      <p:sp>
        <p:nvSpPr>
          <p:cNvPr id="2" name="Afrundet rektangel 1"/>
          <p:cNvSpPr/>
          <p:nvPr/>
        </p:nvSpPr>
        <p:spPr>
          <a:xfrm>
            <a:off x="2509838" y="3468688"/>
            <a:ext cx="431800" cy="15716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9" name="Afrundet rektangel 8"/>
          <p:cNvSpPr/>
          <p:nvPr/>
        </p:nvSpPr>
        <p:spPr>
          <a:xfrm>
            <a:off x="2509838" y="2676525"/>
            <a:ext cx="431800" cy="17462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4581" name="Tekstboks 5"/>
          <p:cNvSpPr txBox="1">
            <a:spLocks noChangeArrowheads="1"/>
          </p:cNvSpPr>
          <p:nvPr/>
        </p:nvSpPr>
        <p:spPr bwMode="auto">
          <a:xfrm>
            <a:off x="6926263" y="6402388"/>
            <a:ext cx="704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>
                <a:solidFill>
                  <a:srgbClr val="0A0A0A"/>
                </a:solidFill>
              </a:rPr>
              <a:t>% p.a.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179388" y="528638"/>
            <a:ext cx="8856662" cy="481012"/>
          </a:xfrm>
        </p:spPr>
        <p:txBody>
          <a:bodyPr/>
          <a:lstStyle/>
          <a:p>
            <a:pPr algn="ctr"/>
            <a:r>
              <a:rPr lang="da-DK" b="1" smtClean="0">
                <a:solidFill>
                  <a:srgbClr val="FF0000"/>
                </a:solidFill>
              </a:rPr>
              <a:t>Økonomisk produktivitetsstigning i EU landene 2000-09</a:t>
            </a:r>
          </a:p>
        </p:txBody>
      </p:sp>
      <p:graphicFrame>
        <p:nvGraphicFramePr>
          <p:cNvPr id="25602" name="Diagram 3"/>
          <p:cNvGraphicFramePr>
            <a:graphicFrameLocks/>
          </p:cNvGraphicFramePr>
          <p:nvPr/>
        </p:nvGraphicFramePr>
        <p:xfrm>
          <a:off x="2051050" y="1196975"/>
          <a:ext cx="4884738" cy="5568950"/>
        </p:xfrm>
        <a:graphic>
          <a:graphicData uri="http://schemas.openxmlformats.org/presentationml/2006/ole">
            <p:oleObj spid="_x0000_s25602" r:id="rId3" imgW="4883319" imgH="5572227" progId="Excel.Chart.8">
              <p:embed/>
            </p:oleObj>
          </a:graphicData>
        </a:graphic>
      </p:graphicFrame>
      <p:sp>
        <p:nvSpPr>
          <p:cNvPr id="2" name="Afrundet rektangel 1"/>
          <p:cNvSpPr/>
          <p:nvPr/>
        </p:nvSpPr>
        <p:spPr>
          <a:xfrm>
            <a:off x="2428875" y="3460750"/>
            <a:ext cx="431800" cy="17303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6" name="Afrundet rektangel 5"/>
          <p:cNvSpPr/>
          <p:nvPr/>
        </p:nvSpPr>
        <p:spPr>
          <a:xfrm>
            <a:off x="2420938" y="4035425"/>
            <a:ext cx="431800" cy="17462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5605" name="Tekstboks 6"/>
          <p:cNvSpPr txBox="1">
            <a:spLocks noChangeArrowheads="1"/>
          </p:cNvSpPr>
          <p:nvPr/>
        </p:nvSpPr>
        <p:spPr bwMode="auto">
          <a:xfrm>
            <a:off x="6900863" y="6407150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>
                <a:solidFill>
                  <a:srgbClr val="0A0A0A"/>
                </a:solidFill>
              </a:rPr>
              <a:t>% p.a.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fe_dk">
  <a:themeElements>
    <a:clrScheme name="life_dk 1">
      <a:dk1>
        <a:srgbClr val="6E6E6E"/>
      </a:dk1>
      <a:lt1>
        <a:srgbClr val="FFFFFF"/>
      </a:lt1>
      <a:dk2>
        <a:srgbClr val="541800"/>
      </a:dk2>
      <a:lt2>
        <a:srgbClr val="6E6E6E"/>
      </a:lt2>
      <a:accent1>
        <a:srgbClr val="862600"/>
      </a:accent1>
      <a:accent2>
        <a:srgbClr val="A42F00"/>
      </a:accent2>
      <a:accent3>
        <a:srgbClr val="FFFFFF"/>
      </a:accent3>
      <a:accent4>
        <a:srgbClr val="5D5D5D"/>
      </a:accent4>
      <a:accent5>
        <a:srgbClr val="C3ACAA"/>
      </a:accent5>
      <a:accent6>
        <a:srgbClr val="942A00"/>
      </a:accent6>
      <a:hlink>
        <a:srgbClr val="D63D00"/>
      </a:hlink>
      <a:folHlink>
        <a:srgbClr val="FF6D33"/>
      </a:folHlink>
    </a:clrScheme>
    <a:fontScheme name="life_d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fe_dk 1">
        <a:dk1>
          <a:srgbClr val="6E6E6E"/>
        </a:dk1>
        <a:lt1>
          <a:srgbClr val="FFFFFF"/>
        </a:lt1>
        <a:dk2>
          <a:srgbClr val="541800"/>
        </a:dk2>
        <a:lt2>
          <a:srgbClr val="6E6E6E"/>
        </a:lt2>
        <a:accent1>
          <a:srgbClr val="862600"/>
        </a:accent1>
        <a:accent2>
          <a:srgbClr val="A42F00"/>
        </a:accent2>
        <a:accent3>
          <a:srgbClr val="FFFFFF"/>
        </a:accent3>
        <a:accent4>
          <a:srgbClr val="5D5D5D"/>
        </a:accent4>
        <a:accent5>
          <a:srgbClr val="C3ACAA"/>
        </a:accent5>
        <a:accent6>
          <a:srgbClr val="942A00"/>
        </a:accent6>
        <a:hlink>
          <a:srgbClr val="D63D00"/>
        </a:hlink>
        <a:folHlink>
          <a:srgbClr val="FF6D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16216</TotalTime>
  <Words>351</Words>
  <Application>Microsoft Office PowerPoint</Application>
  <PresentationFormat>Skærmshow (4:3)</PresentationFormat>
  <Paragraphs>157</Paragraphs>
  <Slides>12</Slides>
  <Notes>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Designskabeloner</vt:lpstr>
      </vt:variant>
      <vt:variant>
        <vt:i4>2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8" baseType="lpstr">
      <vt:lpstr>Verdana</vt:lpstr>
      <vt:lpstr>Arial</vt:lpstr>
      <vt:lpstr>Times New Roman</vt:lpstr>
      <vt:lpstr>life_dk</vt:lpstr>
      <vt:lpstr>life_dk</vt:lpstr>
      <vt:lpstr>Microsoft Excel Chart</vt:lpstr>
      <vt:lpstr>Landbrugets indtjeningsevne sammenlignet med de øvrige EU lande  </vt:lpstr>
      <vt:lpstr>Disposition:</vt:lpstr>
      <vt:lpstr>De analytiske fokuspunkter</vt:lpstr>
      <vt:lpstr>Produktion og faktorforbrug i dansk landbrug  Mængdeindeks. 2000 =100</vt:lpstr>
      <vt:lpstr>Produkt- og faktorpriser i dansk landbrug  Prisindeks. 2000 =100</vt:lpstr>
      <vt:lpstr>Indtjeningsevnen i dansk landbrug  Indeks. 2000 =100</vt:lpstr>
      <vt:lpstr>Totalfaktorproduktivitetsvækst i EU landene 2000-09</vt:lpstr>
      <vt:lpstr>Ændring i sektorbytteforholdet i EU landene 2000-09</vt:lpstr>
      <vt:lpstr>Økonomisk produktivitetsstigning i EU landene 2000-09</vt:lpstr>
      <vt:lpstr>Dansk landbrugs indtjening i de senere år, mia. kr. </vt:lpstr>
      <vt:lpstr>Ændring, pct. ift. foregående år</vt:lpstr>
      <vt:lpstr>Konklusion</vt:lpstr>
    </vt:vector>
  </TitlesOfParts>
  <Company>Københavns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install</dc:creator>
  <cp:lastModifiedBy>Grete Bøgh-Sørensen</cp:lastModifiedBy>
  <cp:revision>1092</cp:revision>
  <cp:lastPrinted>2012-04-17T09:30:07Z</cp:lastPrinted>
  <dcterms:created xsi:type="dcterms:W3CDTF">2005-11-10T15:02:29Z</dcterms:created>
  <dcterms:modified xsi:type="dcterms:W3CDTF">2012-04-18T07:46:31Z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>Final</vt:lpwstr>
  </property>
</Properties>
</file>