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441" r:id="rId2"/>
    <p:sldId id="465" r:id="rId3"/>
    <p:sldId id="453" r:id="rId4"/>
    <p:sldId id="452" r:id="rId5"/>
    <p:sldId id="455" r:id="rId6"/>
    <p:sldId id="450" r:id="rId7"/>
    <p:sldId id="456" r:id="rId8"/>
    <p:sldId id="454" r:id="rId9"/>
    <p:sldId id="457" r:id="rId10"/>
    <p:sldId id="466" r:id="rId11"/>
    <p:sldId id="459" r:id="rId12"/>
    <p:sldId id="461" r:id="rId13"/>
    <p:sldId id="463" r:id="rId14"/>
    <p:sldId id="4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327" autoAdjust="0"/>
  </p:normalViewPr>
  <p:slideViewPr>
    <p:cSldViewPr snapToGrid="0" showGuides="1">
      <p:cViewPr varScale="1">
        <p:scale>
          <a:sx n="118" d="100"/>
          <a:sy n="118" d="100"/>
        </p:scale>
        <p:origin x="272" y="72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5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3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0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8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8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3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6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0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4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7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3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9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27-11-2023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0F0-8F8E-46A3-BFFE-96163F9D413B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694002"/>
            <a:ext cx="4946648" cy="726435"/>
          </a:xfrm>
        </p:spPr>
        <p:txBody>
          <a:bodyPr/>
          <a:lstStyle/>
          <a:p>
            <a:r>
              <a:rPr lang="en-GB" sz="1600" b="1" i="1" dirty="0" err="1" smtClean="0"/>
              <a:t>Det</a:t>
            </a:r>
            <a:r>
              <a:rPr lang="en-GB" sz="1600" b="1" i="1" dirty="0" smtClean="0"/>
              <a:t> </a:t>
            </a:r>
            <a:r>
              <a:rPr lang="en-GB" sz="1600" b="1" i="1" dirty="0" err="1"/>
              <a:t>Kgl</a:t>
            </a:r>
            <a:r>
              <a:rPr lang="en-GB" sz="1600" b="1" i="1" dirty="0"/>
              <a:t>. Danske </a:t>
            </a:r>
            <a:r>
              <a:rPr lang="en-GB" sz="1600" b="1" i="1" dirty="0" err="1"/>
              <a:t>Landhusholdningsselskabs</a:t>
            </a:r>
            <a:r>
              <a:rPr lang="en-GB" sz="1600" b="1" i="1" dirty="0"/>
              <a:t> </a:t>
            </a:r>
            <a:r>
              <a:rPr lang="da-DK" sz="1600" b="1" i="1" dirty="0" smtClean="0"/>
              <a:t>efterårskonference</a:t>
            </a:r>
            <a:r>
              <a:rPr lang="da-DK" sz="1600" b="1" i="1" dirty="0"/>
              <a:t>:  </a:t>
            </a:r>
            <a:endParaRPr lang="da-DK" sz="1600" b="1" i="1" dirty="0" smtClean="0"/>
          </a:p>
          <a:p>
            <a:r>
              <a:rPr lang="da-DK" sz="1600" b="1" i="1" dirty="0" smtClean="0"/>
              <a:t>Ejerskifte</a:t>
            </a:r>
            <a:r>
              <a:rPr lang="da-DK" sz="1600" b="1" i="1" dirty="0"/>
              <a:t>, ejerskab og organisering af fremtidens landbrug i Danmark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Seniorforsker Michael Friis Pedersen, </a:t>
            </a:r>
            <a:r>
              <a:rPr lang="da-DK" dirty="0" smtClean="0"/>
              <a:t>IFRO, Frederiksberg, 28.11.2023</a:t>
            </a:r>
            <a:endParaRPr lang="da-D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3200" dirty="0"/>
              <a:t>Bliver bortforpagtning og passivt ejerskab mere udbredt i fremtiden? </a:t>
            </a:r>
            <a:endParaRPr lang="da-DK" sz="3200" b="0" dirty="0"/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Stiliseret eksempel på finansiering ved køb kontra forpagtning</a:t>
            </a:r>
            <a:br>
              <a:rPr lang="da-DK" dirty="0" smtClean="0"/>
            </a:br>
            <a:r>
              <a:rPr lang="da-DK" dirty="0"/>
              <a:t> </a:t>
            </a:r>
            <a:r>
              <a:rPr lang="da-DK" sz="2400" dirty="0" smtClean="0"/>
              <a:t>Bedrift på ca. 100 ha overvejer køb eller forpagtning af ca. 40 ha</a:t>
            </a:r>
            <a:endParaRPr lang="da-DK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79859"/>
              </p:ext>
            </p:extLst>
          </p:nvPr>
        </p:nvGraphicFramePr>
        <p:xfrm>
          <a:off x="69196" y="1883008"/>
          <a:ext cx="3790535" cy="318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92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952183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354760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Udgangspunkt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0,0451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14.000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0,0440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7.000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0,0800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5.000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0,0800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</a:t>
                      </a:r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0,0451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91599"/>
              </p:ext>
            </p:extLst>
          </p:nvPr>
        </p:nvGraphicFramePr>
        <p:xfrm>
          <a:off x="4082930" y="1883007"/>
          <a:ext cx="3790535" cy="318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13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1054082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83740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354760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Køb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0,0451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0,0460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8.000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0,0815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5.000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0,0815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</a:t>
                      </a:r>
                      <a:r>
                        <a:rPr lang="da-DK" sz="1400" dirty="0" smtClean="0">
                          <a:solidFill>
                            <a:srgbClr val="FF0000"/>
                          </a:solidFill>
                        </a:rPr>
                        <a:t>0,0451</a:t>
                      </a:r>
                      <a:endParaRPr lang="da-DK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23127"/>
              </p:ext>
            </p:extLst>
          </p:nvPr>
        </p:nvGraphicFramePr>
        <p:xfrm>
          <a:off x="8096664" y="1883007"/>
          <a:ext cx="3790535" cy="313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13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1038411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250904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Sælger / </a:t>
                      </a:r>
                      <a:r>
                        <a:rPr lang="da-DK" sz="1400" noProof="0" dirty="0" err="1" smtClean="0"/>
                        <a:t>bortf</a:t>
                      </a:r>
                      <a:r>
                        <a:rPr lang="da-DK" sz="1400" noProof="0" dirty="0" smtClean="0"/>
                        <a:t>.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0,0300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0,0415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2.800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0,0650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0,0300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247" y="5161760"/>
            <a:ext cx="10209899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b="0" dirty="0" smtClean="0">
                <a:solidFill>
                  <a:schemeClr val="tx1"/>
                </a:solidFill>
                <a:latin typeface="+mn-lt"/>
              </a:rPr>
              <a:t>Hvis landbrugerens finansielle gearing er højere stiger </a:t>
            </a:r>
            <a:r>
              <a:rPr lang="da-DK" sz="2400" b="0" dirty="0" err="1" smtClean="0">
                <a:solidFill>
                  <a:schemeClr val="tx1"/>
                </a:solidFill>
                <a:latin typeface="+mn-lt"/>
              </a:rPr>
              <a:t>WACC’e</a:t>
            </a:r>
            <a:r>
              <a:rPr lang="da-DK" sz="2400" dirty="0" err="1" smtClean="0"/>
              <a:t>n</a:t>
            </a:r>
            <a:r>
              <a:rPr lang="da-DK" sz="2400" dirty="0" smtClean="0"/>
              <a:t> (ved høj nok gearing) og forskellen på forpagter og bortforpagters finansieringsomkostninger bliver mere udtalt...</a:t>
            </a:r>
            <a:endParaRPr lang="da-DK" sz="2400" b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3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Bliver bortforpagtning og passivt ejerskab mere udbredt i fremtiden? </a:t>
            </a:r>
            <a:br>
              <a:rPr lang="da-DK" sz="28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2" y="1628775"/>
            <a:ext cx="11012488" cy="4673600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JA – jeg kan ikke se hvorfor det ikke skulle blive mere udbredt i fremtiden</a:t>
            </a:r>
          </a:p>
          <a:p>
            <a:endParaRPr lang="da-DK" dirty="0" smtClean="0"/>
          </a:p>
          <a:p>
            <a:r>
              <a:rPr lang="da-DK" dirty="0" smtClean="0"/>
              <a:t>Der er naturligvis ulemper ved forpagtning ”forpagtersyge” mv.</a:t>
            </a:r>
          </a:p>
          <a:p>
            <a:endParaRPr lang="da-DK" dirty="0" smtClean="0"/>
          </a:p>
          <a:p>
            <a:r>
              <a:rPr lang="da-DK" dirty="0" smtClean="0"/>
              <a:t>Men fordelene opvejer i mange tilfælde ulemperne ved forpagtning / relativt passivt ejerskab.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77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Bliver bortforpagtning og passivt ejerskab mere udbredt i fremtiden? </a:t>
            </a:r>
            <a:br>
              <a:rPr lang="da-DK" sz="28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2" y="1628775"/>
            <a:ext cx="11012488" cy="4673600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Øget fokus på andre anvendelser af landbrugsjord i fremtiden kan forstærke udviklingen – hvorfor er det ”kun” landbrugeren der skal bære risikoen/gevinds muligheden ved mulig anden arealanvendelse?  </a:t>
            </a:r>
          </a:p>
          <a:p>
            <a:endParaRPr lang="da-DK" dirty="0" smtClean="0"/>
          </a:p>
          <a:p>
            <a:r>
              <a:rPr lang="da-DK" dirty="0" smtClean="0"/>
              <a:t>Ekstensiveringsmuligheden kan være attraktive for ejere der ellers kunne overveje bortforpagtning – det gør relativt passivt ejerskab mere attraktivt at der er alternativer til bortforpagtning. 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07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Tak for ordet,</a:t>
            </a:r>
          </a:p>
          <a:p>
            <a:r>
              <a:rPr lang="da-DK" dirty="0" smtClean="0"/>
              <a:t>Spørgsmål?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4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Koncentration af ejerskab for selskaber der ejer landbrugsjord men ikke nødvendigvis er landbrugsaktive (tal fra 2019)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3382" y="1615972"/>
            <a:ext cx="6343650" cy="2524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14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678097" y="4271756"/>
            <a:ext cx="10824092" cy="1231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a-DK" sz="2000" dirty="0"/>
              <a:t>I 2019 </a:t>
            </a:r>
            <a:r>
              <a:rPr lang="da-DK" sz="2000" dirty="0" smtClean="0"/>
              <a:t>var der </a:t>
            </a:r>
            <a:r>
              <a:rPr lang="da-DK" sz="2000" dirty="0"/>
              <a:t>1.029 selskaber, der ejer mere end 30 ha. De </a:t>
            </a:r>
            <a:r>
              <a:rPr lang="da-DK" sz="2000" dirty="0" smtClean="0"/>
              <a:t>ejede </a:t>
            </a:r>
            <a:r>
              <a:rPr lang="da-DK" sz="2000" dirty="0"/>
              <a:t>i gennemsnit ca. 175 ha og totalt ca. 179.728 ha. </a:t>
            </a:r>
            <a:r>
              <a:rPr lang="da-DK" sz="2000" dirty="0" smtClean="0"/>
              <a:t>For </a:t>
            </a:r>
            <a:r>
              <a:rPr lang="da-DK" sz="2000" dirty="0"/>
              <a:t>disse selskaber er én person identificeret som eneejer af selskabet i 36 pct. af </a:t>
            </a:r>
            <a:r>
              <a:rPr lang="da-DK" sz="2000" dirty="0" smtClean="0"/>
              <a:t>tilfældene og én </a:t>
            </a:r>
            <a:r>
              <a:rPr lang="da-DK" sz="2000" dirty="0"/>
              <a:t>familie (herunder én person) </a:t>
            </a:r>
            <a:r>
              <a:rPr lang="da-DK" sz="2000" dirty="0" smtClean="0"/>
              <a:t>er identificeret </a:t>
            </a:r>
            <a:r>
              <a:rPr lang="da-DK" sz="2000" dirty="0"/>
              <a:t>som ejer af hele selskabet i 47 pct. af </a:t>
            </a:r>
            <a:r>
              <a:rPr lang="da-DK" sz="2000" dirty="0" smtClean="0"/>
              <a:t>tilfældene (én </a:t>
            </a:r>
            <a:r>
              <a:rPr lang="da-DK" sz="2000" dirty="0"/>
              <a:t>familie ejer mindst 50 pct. af selskabet i 64 pct. af tilfældene</a:t>
            </a:r>
            <a:r>
              <a:rPr lang="da-DK" sz="2000" dirty="0" smtClean="0"/>
              <a:t>.) </a:t>
            </a:r>
            <a:endParaRPr lang="en-GB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Bliver bortforpagtning og passivt ejerskab mere udbredt i fremtiden? </a:t>
            </a:r>
            <a:br>
              <a:rPr lang="da-DK" sz="28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da-DK" dirty="0" smtClean="0"/>
              <a:t>Meget fokus på eksterne investorers indtog i dansk landbrug </a:t>
            </a:r>
          </a:p>
          <a:p>
            <a:r>
              <a:rPr lang="da-DK" dirty="0" smtClean="0"/>
              <a:t>Mindre fokus på tidligere landbrugers rolle i finansieringen af landbrug via bortforpagtning</a:t>
            </a:r>
          </a:p>
          <a:p>
            <a:r>
              <a:rPr lang="da-DK" dirty="0" smtClean="0"/>
              <a:t>Det er en skam, fordi de reelt nok spille en større rolle og er mindre kontroversielle </a:t>
            </a:r>
          </a:p>
          <a:p>
            <a:r>
              <a:rPr lang="da-DK" dirty="0" smtClean="0"/>
              <a:t>Det er – mindst – lige så godt at tilbageholde egenkapital i erhvervet, som det er at tiltrække egenkapital ”ude fra” – og det ved erhvervet godt, vi taler bare ikke så meget om det!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1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Det forpagtede areal er steget fra &lt;500.000 ha </a:t>
            </a:r>
            <a:br>
              <a:rPr lang="da-DK" dirty="0" smtClean="0"/>
            </a:br>
            <a:r>
              <a:rPr lang="da-DK" dirty="0" smtClean="0"/>
              <a:t>til &gt;1.000.000 ha på 40 år! 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154" y="1628775"/>
            <a:ext cx="8218104" cy="467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8916753" y="6536066"/>
            <a:ext cx="327524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600" b="0" dirty="0" smtClean="0">
                <a:solidFill>
                  <a:schemeClr val="tx1"/>
                </a:solidFill>
                <a:latin typeface="+mn-lt"/>
              </a:rPr>
              <a:t>Kilde: Danmarks Statistik, FORP1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38654" y="4166201"/>
            <a:ext cx="90543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1"/>
                </a:solidFill>
                <a:latin typeface="+mn-lt"/>
              </a:rPr>
              <a:t>41%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2320" y="4746043"/>
            <a:ext cx="90543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1"/>
                </a:solidFill>
                <a:latin typeface="+mn-lt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4249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Andelen af jord der dyrkes af bedrifter uden forpagtning er faldet meget – mens andelen af bedrifter der dyrker en høj andel forpagtet jord er steget</a:t>
            </a:r>
            <a:endParaRPr lang="da-DK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548" y="1628775"/>
            <a:ext cx="8477316" cy="467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8916753" y="6536066"/>
            <a:ext cx="327524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600" b="0" dirty="0" smtClean="0">
                <a:solidFill>
                  <a:schemeClr val="tx1"/>
                </a:solidFill>
                <a:latin typeface="+mn-lt"/>
              </a:rPr>
              <a:t>Kilde: Danmarks Statistik, FORP1</a:t>
            </a:r>
          </a:p>
        </p:txBody>
      </p:sp>
    </p:spTree>
    <p:extLst>
      <p:ext uri="{BB962C8B-B14F-4D97-AF65-F5344CB8AC3E}">
        <p14:creationId xmlns:p14="http://schemas.microsoft.com/office/powerpoint/2010/main" val="35521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I 1982 var 60 % af det forpagtede areal, forpagtet af personer under 50 år, 38 % over og 2 % uoplyst alder (selskaber mv.)</a:t>
            </a:r>
            <a:endParaRPr lang="da-DK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986" y="1628775"/>
            <a:ext cx="10946440" cy="467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588963" y="6302375"/>
            <a:ext cx="100584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spc="60" dirty="0" smtClean="0">
                <a:solidFill>
                  <a:schemeClr val="accent1"/>
                </a:solidFill>
                <a:latin typeface="+mj-lt"/>
                <a:ea typeface="Open Sans Extrabold" panose="020B0606030504020204" pitchFamily="34" charset="0"/>
                <a:cs typeface="Microsoft New Tai Lue" panose="020B0502040204020203" pitchFamily="34" charset="0"/>
              </a:rPr>
              <a:t>I 2022 var 28 % under 50 år, 52 % over og 20 % uoplyst  </a:t>
            </a:r>
            <a:endParaRPr lang="da-DK" sz="2400" spc="60" dirty="0">
              <a:solidFill>
                <a:schemeClr val="accent1"/>
              </a:solidFill>
              <a:latin typeface="+mj-lt"/>
              <a:ea typeface="Open Sans Extrabold" panose="020B060603050402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8107" y="6536066"/>
            <a:ext cx="2993893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600" b="0" dirty="0" smtClean="0">
                <a:solidFill>
                  <a:schemeClr val="tx1"/>
                </a:solidFill>
                <a:latin typeface="+mn-lt"/>
              </a:rPr>
              <a:t>Kilde: Danmarks Statistik, FORP2</a:t>
            </a:r>
          </a:p>
        </p:txBody>
      </p:sp>
    </p:spTree>
    <p:extLst>
      <p:ext uri="{BB962C8B-B14F-4D97-AF65-F5344CB8AC3E}">
        <p14:creationId xmlns:p14="http://schemas.microsoft.com/office/powerpoint/2010/main" val="28813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væsentlig tendens i </a:t>
            </a:r>
            <a:r>
              <a:rPr lang="da-DK" dirty="0" smtClean="0"/>
              <a:t>forpagtning: Aktive </a:t>
            </a:r>
            <a:r>
              <a:rPr lang="da-DK" dirty="0" smtClean="0"/>
              <a:t>landbrug </a:t>
            </a:r>
            <a:r>
              <a:rPr lang="da-DK" dirty="0" smtClean="0"/>
              <a:t>bortforpagter også arealer </a:t>
            </a:r>
            <a:br>
              <a:rPr lang="da-DK" dirty="0" smtClean="0"/>
            </a:br>
            <a:r>
              <a:rPr lang="da-DK" dirty="0" smtClean="0"/>
              <a:t>– </a:t>
            </a:r>
            <a:r>
              <a:rPr lang="da-DK" dirty="0" smtClean="0"/>
              <a:t>dette udgør ca. 30 % af det bortforpagtede areal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D22D-F364-4E9E-AF9D-75D698CDD634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8916753" y="6536066"/>
            <a:ext cx="327524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600" b="0" dirty="0" smtClean="0">
                <a:solidFill>
                  <a:schemeClr val="tx1"/>
                </a:solidFill>
                <a:latin typeface="+mn-lt"/>
              </a:rPr>
              <a:t>Kilde: Danmarks Statistik, JORD1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308" y="2148809"/>
            <a:ext cx="9839797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Andelen af forpagtet jord i Danmark og resten af EU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347" y="1941527"/>
            <a:ext cx="8571719" cy="4048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8916753" y="6536066"/>
            <a:ext cx="327524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600" b="0" dirty="0" smtClean="0">
                <a:solidFill>
                  <a:schemeClr val="tx1"/>
                </a:solidFill>
                <a:latin typeface="+mn-lt"/>
              </a:rPr>
              <a:t>Kilde: FADN 2021</a:t>
            </a:r>
          </a:p>
        </p:txBody>
      </p:sp>
    </p:spTree>
    <p:extLst>
      <p:ext uri="{BB962C8B-B14F-4D97-AF65-F5344CB8AC3E}">
        <p14:creationId xmlns:p14="http://schemas.microsoft.com/office/powerpoint/2010/main" val="2863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baggrunden for denne udvikling?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er formenligt mange årsager til denne udvikling... </a:t>
            </a:r>
          </a:p>
          <a:p>
            <a:pPr lvl="1"/>
            <a:r>
              <a:rPr lang="da-DK" dirty="0" smtClean="0"/>
              <a:t>Nogle kunne være:</a:t>
            </a:r>
          </a:p>
          <a:p>
            <a:pPr lvl="2"/>
            <a:r>
              <a:rPr lang="da-DK" dirty="0" smtClean="0"/>
              <a:t>Finansieringsmæssige fordele ved forpagtning kontra ejerskifte</a:t>
            </a:r>
          </a:p>
          <a:p>
            <a:pPr lvl="3"/>
            <a:r>
              <a:rPr lang="da-DK" dirty="0" smtClean="0"/>
              <a:t>		Ved bortforpagtning ligger bortforpagters egenkapital stadig som sikkerhed, hvilket 			generelt giver billigere finansiering </a:t>
            </a:r>
          </a:p>
          <a:p>
            <a:pPr lvl="2"/>
            <a:endParaRPr lang="da-DK" dirty="0"/>
          </a:p>
          <a:p>
            <a:pPr lvl="2"/>
            <a:r>
              <a:rPr lang="da-DK" dirty="0" smtClean="0"/>
              <a:t>Skattemæssige fordele ved forpagtning kontra ejerskifte</a:t>
            </a:r>
          </a:p>
          <a:p>
            <a:pPr lvl="3"/>
            <a:r>
              <a:rPr lang="da-DK" dirty="0"/>
              <a:t>	</a:t>
            </a:r>
            <a:r>
              <a:rPr lang="da-DK" dirty="0" smtClean="0"/>
              <a:t>	Ved </a:t>
            </a:r>
            <a:r>
              <a:rPr lang="da-DK" dirty="0"/>
              <a:t>bortforpagtning </a:t>
            </a:r>
            <a:r>
              <a:rPr lang="da-DK" dirty="0" smtClean="0"/>
              <a:t>kontra salg kan latent ejendomsavanceskat udskydes</a:t>
            </a:r>
          </a:p>
          <a:p>
            <a:pPr lvl="2"/>
            <a:endParaRPr lang="da-DK" dirty="0"/>
          </a:p>
          <a:p>
            <a:pPr lvl="2"/>
            <a:r>
              <a:rPr lang="da-DK" dirty="0" smtClean="0"/>
              <a:t>”Bløde værdier” f.eks. større tilknytning til ejendommen for bortforpagter/sælger end for forpagter/køber, evt. jagtmæssig interesse for bortforpagter/sælger og lignende</a:t>
            </a:r>
          </a:p>
          <a:p>
            <a:pPr lvl="2"/>
            <a:endParaRPr lang="da-DK" dirty="0"/>
          </a:p>
          <a:p>
            <a:pPr lvl="2"/>
            <a:r>
              <a:rPr lang="da-DK" dirty="0" smtClean="0"/>
              <a:t>Sælger/bortforpagter kan sælge ejendommen med succession til nærtstående familiemedlemmer, som fortsætter bortforpagtning og derved kan latent ejendomsavanceskat udskydes yderligere  =&gt; ejerskabet af landbrugsjorden bliver mindre koncentreret 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03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Stiliseret eksempel på finansiering ved køb kontra forpagtning</a:t>
            </a:r>
            <a:br>
              <a:rPr lang="da-DK" dirty="0" smtClean="0"/>
            </a:br>
            <a:r>
              <a:rPr lang="da-DK" dirty="0"/>
              <a:t> </a:t>
            </a:r>
            <a:r>
              <a:rPr lang="da-DK" sz="2400" dirty="0" smtClean="0"/>
              <a:t>Bedrift på ca. 100 ha overvejer køb eller forpagtning af ca. 40 ha</a:t>
            </a:r>
            <a:endParaRPr lang="da-DK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013570"/>
              </p:ext>
            </p:extLst>
          </p:nvPr>
        </p:nvGraphicFramePr>
        <p:xfrm>
          <a:off x="69196" y="1883008"/>
          <a:ext cx="3790535" cy="318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92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952183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354760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Udgangspunkt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0,0442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14.000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0,0440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0,0442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27-11-2023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9</a:t>
            </a:fld>
            <a:endParaRPr lang="da-DK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61493"/>
              </p:ext>
            </p:extLst>
          </p:nvPr>
        </p:nvGraphicFramePr>
        <p:xfrm>
          <a:off x="4082930" y="1883007"/>
          <a:ext cx="3790535" cy="318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13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1054082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83740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354760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Køb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0,0442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0,0460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0,0715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0,0715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0,0442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23127"/>
              </p:ext>
            </p:extLst>
          </p:nvPr>
        </p:nvGraphicFramePr>
        <p:xfrm>
          <a:off x="8096664" y="1883007"/>
          <a:ext cx="3790535" cy="313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13">
                  <a:extLst>
                    <a:ext uri="{9D8B030D-6E8A-4147-A177-3AD203B41FA5}">
                      <a16:colId xmlns:a16="http://schemas.microsoft.com/office/drawing/2014/main" val="1908593931"/>
                    </a:ext>
                  </a:extLst>
                </a:gridCol>
                <a:gridCol w="1038411">
                  <a:extLst>
                    <a:ext uri="{9D8B030D-6E8A-4147-A177-3AD203B41FA5}">
                      <a16:colId xmlns:a16="http://schemas.microsoft.com/office/drawing/2014/main" val="136716233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411368948"/>
                    </a:ext>
                  </a:extLst>
                </a:gridCol>
              </a:tblGrid>
              <a:tr h="250904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Sælger / </a:t>
                      </a:r>
                      <a:r>
                        <a:rPr lang="da-DK" sz="1400" noProof="0" dirty="0" err="1" smtClean="0"/>
                        <a:t>bortf</a:t>
                      </a:r>
                      <a:r>
                        <a:rPr lang="da-DK" sz="1400" noProof="0" dirty="0" smtClean="0"/>
                        <a:t>.</a:t>
                      </a:r>
                      <a:endParaRPr lang="da-DK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1.000 kr.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07364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Fast ejendom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7790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Øvrige aktiver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0040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Aktiver 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0,0300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50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noProof="0" dirty="0" smtClean="0"/>
                        <a:t>Realkredit</a:t>
                      </a:r>
                      <a:r>
                        <a:rPr lang="da-DK" sz="1400" dirty="0" smtClean="0"/>
                        <a:t>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0,0415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5845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Bank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0,0700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8621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Anden gæld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0,0450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15727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Hensættelser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0,0000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76093"/>
                  </a:ext>
                </a:extLst>
              </a:tr>
              <a:tr h="29283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Egenkapital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2.800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0,0650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2378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Passiver i 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7.000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WACC 0,0300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943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247" y="5161760"/>
            <a:ext cx="10209899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b="0" dirty="0" smtClean="0">
                <a:solidFill>
                  <a:schemeClr val="tx1"/>
                </a:solidFill>
                <a:latin typeface="+mn-lt"/>
              </a:rPr>
              <a:t>Hvis jorden koster 175.000 kr. pr. ha koster det ca. 7.730 kr. </a:t>
            </a:r>
            <a:r>
              <a:rPr lang="da-DK" sz="2400" dirty="0" smtClean="0"/>
              <a:t>at eje den for landmanden, men kun 5.250 kr. at leje den pr. ha pr. år.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/>
              <a:t>Risiko og mulighed for værdistigninger bliver ved bortforpagter. </a:t>
            </a:r>
            <a:endParaRPr lang="da-DK" sz="2400" b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1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664</TotalTime>
  <Words>1029</Words>
  <Application>Microsoft Office PowerPoint</Application>
  <PresentationFormat>Widescreen</PresentationFormat>
  <Paragraphs>260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Microsoft New Tai Lue</vt:lpstr>
      <vt:lpstr>Open Sans Extrabold</vt:lpstr>
      <vt:lpstr>Times New Roman</vt:lpstr>
      <vt:lpstr>Wingdings</vt:lpstr>
      <vt:lpstr>Brugerdefineret design</vt:lpstr>
      <vt:lpstr>PowerPoint Presentation</vt:lpstr>
      <vt:lpstr>Bliver bortforpagtning og passivt ejerskab mere udbredt i fremtiden?  </vt:lpstr>
      <vt:lpstr>Det forpagtede areal er steget fra &lt;500.000 ha  til &gt;1.000.000 ha på 40 år! </vt:lpstr>
      <vt:lpstr>Andelen af jord der dyrkes af bedrifter uden forpagtning er faldet meget – mens andelen af bedrifter der dyrker en høj andel forpagtet jord er steget</vt:lpstr>
      <vt:lpstr>I 1982 var 60 % af det forpagtede areal, forpagtet af personer under 50 år, 38 % over og 2 % uoplyst alder (selskaber mv.)</vt:lpstr>
      <vt:lpstr>En væsentlig tendens i forpagtning: Aktive landbrug bortforpagter også arealer  – dette udgør ca. 30 % af det bortforpagtede areal</vt:lpstr>
      <vt:lpstr>Andelen af forpagtet jord i Danmark og resten af EU</vt:lpstr>
      <vt:lpstr>Hvad er baggrunden for denne udvikling? </vt:lpstr>
      <vt:lpstr>Stiliseret eksempel på finansiering ved køb kontra forpagtning  Bedrift på ca. 100 ha overvejer køb eller forpagtning af ca. 40 ha</vt:lpstr>
      <vt:lpstr>Stiliseret eksempel på finansiering ved køb kontra forpagtning  Bedrift på ca. 100 ha overvejer køb eller forpagtning af ca. 40 ha</vt:lpstr>
      <vt:lpstr>Bliver bortforpagtning og passivt ejerskab mere udbredt i fremtiden?  </vt:lpstr>
      <vt:lpstr>Bliver bortforpagtning og passivt ejerskab mere udbredt i fremtiden?  </vt:lpstr>
      <vt:lpstr>PowerPoint Presentation</vt:lpstr>
      <vt:lpstr>Koncentration af ejerskab for selskaber der ejer landbrugsjord men ikke nødvendigvis er landbrugsaktive (tal fra 2019)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Friis Pedersen</dc:creator>
  <cp:lastModifiedBy>Michael Friis Pedersen</cp:lastModifiedBy>
  <cp:revision>25</cp:revision>
  <dcterms:created xsi:type="dcterms:W3CDTF">2023-11-24T09:27:43Z</dcterms:created>
  <dcterms:modified xsi:type="dcterms:W3CDTF">2023-11-27T14:27:02Z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