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98" r:id="rId3"/>
    <p:sldId id="399" r:id="rId4"/>
    <p:sldId id="400" r:id="rId5"/>
    <p:sldId id="401" r:id="rId6"/>
    <p:sldId id="402" r:id="rId7"/>
    <p:sldId id="403" r:id="rId8"/>
    <p:sldId id="406" r:id="rId9"/>
    <p:sldId id="404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5" r:id="rId18"/>
    <p:sldId id="416" r:id="rId19"/>
    <p:sldId id="414" r:id="rId20"/>
    <p:sldId id="417" r:id="rId21"/>
    <p:sldId id="418" r:id="rId22"/>
    <p:sldId id="397" r:id="rId23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7"/>
    <p:restoredTop sz="94628"/>
  </p:normalViewPr>
  <p:slideViewPr>
    <p:cSldViewPr>
      <p:cViewPr varScale="1">
        <p:scale>
          <a:sx n="104" d="100"/>
          <a:sy n="104" d="100"/>
        </p:scale>
        <p:origin x="200" y="5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36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23D709A6-0EC1-4F47-AF86-FF5CB514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291D7127-F9C1-B347-BF41-4D6051ED5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167D76C2-E167-2D42-AC0D-F802F67C7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29778F1B-F0CD-624C-A309-7BC2C091E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C0DBD1BF-677D-5A41-AF22-0BA424F0B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E3DB7472-8A9A-2946-9DA3-28CE4A57A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42044872-6F95-0744-BD01-5708F10B6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E3B45E03-9C0C-ED43-8FE7-45B077132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5D97BC80-5DEE-2942-B157-A3628BAE4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9D7DEFC8-94DB-324C-A46E-6EFB1D758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448A289B-5D92-CA4A-9C30-E99DCB545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CF626B8C-039D-9341-8DE6-CC84EB9D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50" name="AutoShape 13">
            <a:extLst>
              <a:ext uri="{FF2B5EF4-FFF2-40B4-BE49-F238E27FC236}">
                <a16:creationId xmlns:a16="http://schemas.microsoft.com/office/drawing/2014/main" id="{39DC6B89-E4D0-9D44-8BEB-B34761FD8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51" name="AutoShape 14">
            <a:extLst>
              <a:ext uri="{FF2B5EF4-FFF2-40B4-BE49-F238E27FC236}">
                <a16:creationId xmlns:a16="http://schemas.microsoft.com/office/drawing/2014/main" id="{39C50B3C-4390-744F-8056-35376C8BD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52" name="AutoShape 15">
            <a:extLst>
              <a:ext uri="{FF2B5EF4-FFF2-40B4-BE49-F238E27FC236}">
                <a16:creationId xmlns:a16="http://schemas.microsoft.com/office/drawing/2014/main" id="{FD3260A8-F533-0A4E-8D65-58614A857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53" name="AutoShape 16">
            <a:extLst>
              <a:ext uri="{FF2B5EF4-FFF2-40B4-BE49-F238E27FC236}">
                <a16:creationId xmlns:a16="http://schemas.microsoft.com/office/drawing/2014/main" id="{2D8EE5B2-9860-8241-947E-2D0474546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4354" name="AutoShape 17">
            <a:extLst>
              <a:ext uri="{FF2B5EF4-FFF2-40B4-BE49-F238E27FC236}">
                <a16:creationId xmlns:a16="http://schemas.microsoft.com/office/drawing/2014/main" id="{37C6AF1D-3A9E-B242-8179-071D1D038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DB166776-99F2-984D-B5A6-C2A7797D036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57366C64-1755-C34C-9467-4CDA92C9B5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44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57" name="Rectangle 20">
            <a:extLst>
              <a:ext uri="{FF2B5EF4-FFF2-40B4-BE49-F238E27FC236}">
                <a16:creationId xmlns:a16="http://schemas.microsoft.com/office/drawing/2014/main" id="{8E59DE6E-F271-C44A-8549-0A996AACE22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45013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C3B03EAB-68A6-F245-BC01-D0245BF897B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02213" cy="4087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 noProof="0"/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44652015-B7E3-7E43-814D-530F068D08D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44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buClr>
                <a:srgbClr val="000000"/>
              </a:buClr>
              <a:buSzPct val="45000"/>
              <a:buFont typeface="Wingdings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00CFB795-90C2-5F46-AB94-CCFC8D4C3B4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44813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70DA8D12-147C-6348-BC6F-87233C022898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ＭＳ Ｐゴシック" pitchFamily="-109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>
            <a:extLst>
              <a:ext uri="{FF2B5EF4-FFF2-40B4-BE49-F238E27FC236}">
                <a16:creationId xmlns:a16="http://schemas.microsoft.com/office/drawing/2014/main" id="{D30F8C47-333A-3F44-94E8-C64E95F33D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614E4F2-EFEB-FC4C-AE32-455B300CF3B9}" type="slidenum">
              <a:rPr lang="da-DK" altLang="da-DK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</a:t>
            </a:fld>
            <a:endParaRPr lang="da-DK" altLang="da-D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9F358662-5839-3A44-A8AB-99E3DB88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/>
          </a:p>
        </p:txBody>
      </p:sp>
      <p:sp>
        <p:nvSpPr>
          <p:cNvPr id="16388" name="Text Box 2">
            <a:extLst>
              <a:ext uri="{FF2B5EF4-FFF2-40B4-BE49-F238E27FC236}">
                <a16:creationId xmlns:a16="http://schemas.microsoft.com/office/drawing/2014/main" id="{2A5212DB-A3DA-0D45-9A4C-ACABF2A5ABA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03800" cy="408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 altLang="da-DK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1FFDA70-06E9-BA48-99DA-0579C4D0B5C8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764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C0D9B69-A57F-D841-9F4C-D230A42F58E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72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5956300" y="476250"/>
            <a:ext cx="1636713" cy="4978400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42988" y="476250"/>
            <a:ext cx="4760912" cy="49784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05D6D3F-7799-1A46-A875-D4B04056F17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8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5864225" cy="549275"/>
          </a:xfrm>
        </p:spPr>
        <p:txBody>
          <a:bodyPr/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DDBCD3D-B17A-F140-8A45-7BB01EAA2F9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74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68CAAC5-E2AD-DC4A-A411-7EE8742FA70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76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A921602-29FF-E844-A98C-F4EF77C8EEB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132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042988" y="1374775"/>
            <a:ext cx="3198812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394200" y="1374775"/>
            <a:ext cx="3198813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47CAB8A-E2AE-5240-A6B2-D0078B16158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38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0C178E-83CC-7240-A631-EA51A4CB69E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021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5E3349C-8423-C845-9D62-AB4591CCB26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43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312FF52-0928-034A-8211-60B55B30336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723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BA8E121-79D5-7F46-B8BD-4BEB473AF15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95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711EAAB-0DEE-6E48-AA5C-9B4067755462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22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2A455497-4CF2-A949-8E40-3F301B75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CBDAC176-326C-C746-A548-5856EF7F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5570538"/>
            <a:ext cx="91440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Line 3">
            <a:extLst>
              <a:ext uri="{FF2B5EF4-FFF2-40B4-BE49-F238E27FC236}">
                <a16:creationId xmlns:a16="http://schemas.microsoft.com/office/drawing/2014/main" id="{27272A11-6B79-2D47-B3A7-1909CF47D2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-31750" y="6697663"/>
            <a:ext cx="9202738" cy="1587"/>
          </a:xfrm>
          <a:prstGeom prst="line">
            <a:avLst/>
          </a:prstGeom>
          <a:noFill/>
          <a:ln w="9360">
            <a:solidFill>
              <a:srgbClr val="541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67741F36-F580-A948-97C5-47A4E5E21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6250"/>
            <a:ext cx="5864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title text format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E70DC736-2C37-FB4B-A015-BCCAD871E0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500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/>
              <a:t>Click to edit the outline text format</a:t>
            </a:r>
          </a:p>
          <a:p>
            <a:pPr lvl="1"/>
            <a:r>
              <a:rPr lang="en-GB" altLang="da-DK"/>
              <a:t>Second Outline Level</a:t>
            </a:r>
          </a:p>
          <a:p>
            <a:pPr lvl="2"/>
            <a:r>
              <a:rPr lang="en-GB" altLang="da-DK"/>
              <a:t>Third Outline Level</a:t>
            </a:r>
          </a:p>
          <a:p>
            <a:pPr lvl="3"/>
            <a:r>
              <a:rPr lang="en-GB" altLang="da-DK"/>
              <a:t>Fourth Outline Level</a:t>
            </a:r>
          </a:p>
          <a:p>
            <a:pPr lvl="4"/>
            <a:r>
              <a:rPr lang="en-GB" altLang="da-DK"/>
              <a:t>Fifth Outline Level</a:t>
            </a:r>
          </a:p>
          <a:p>
            <a:pPr lvl="4"/>
            <a:r>
              <a:rPr lang="en-GB" altLang="da-DK"/>
              <a:t>Sixth Outline Level</a:t>
            </a:r>
          </a:p>
          <a:p>
            <a:pPr lvl="4"/>
            <a:r>
              <a:rPr lang="en-GB" altLang="da-DK"/>
              <a:t>Seventh Outline Level</a:t>
            </a:r>
          </a:p>
          <a:p>
            <a:pPr lvl="4"/>
            <a:r>
              <a:rPr lang="en-GB" altLang="da-DK"/>
              <a:t>Eighth Outline Level</a:t>
            </a:r>
          </a:p>
          <a:p>
            <a:pPr lvl="4"/>
            <a:r>
              <a:rPr lang="en-GB" altLang="da-DK"/>
              <a:t>Ninth Outline Level</a:t>
            </a:r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9800488D-89EC-794F-A132-C790C35F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6343650"/>
            <a:ext cx="718661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6E6E6E"/>
              </a:buClr>
              <a:buSzPct val="100000"/>
              <a:buFont typeface="Verdana" panose="020B0604030504040204" pitchFamily="34" charset="0"/>
              <a:buNone/>
            </a:pPr>
            <a:endParaRPr lang="da-DK" altLang="da-DK" sz="900" dirty="0">
              <a:solidFill>
                <a:srgbClr val="6E6E6E"/>
              </a:solidFill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4A1A195-B9B5-144E-94EF-E4838787893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771775" y="0"/>
            <a:ext cx="6310313" cy="24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buClr>
                <a:srgbClr val="F8F8F8"/>
              </a:buClr>
              <a:buSzPct val="100000"/>
              <a:buFont typeface="Verdana" charset="0"/>
              <a:buNone/>
              <a:defRPr sz="1000">
                <a:solidFill>
                  <a:srgbClr val="F8F8F8"/>
                </a:solidFill>
                <a:latin typeface="Verdana" charset="0"/>
                <a:ea typeface="ＭＳ Ｐゴシック" charset="0"/>
                <a:cs typeface="DejaVu Sans" charset="0"/>
              </a:defRPr>
            </a:lvl1pPr>
          </a:lstStyle>
          <a:p>
            <a:pPr>
              <a:defRPr/>
            </a:pPr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anose="020B0604030504040204" pitchFamily="34" charset="0"/>
        <a:defRPr sz="2000">
          <a:solidFill>
            <a:srgbClr val="5418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anose="020B0604030504040204" pitchFamily="34" charset="0"/>
        <a:defRPr sz="2000">
          <a:solidFill>
            <a:srgbClr val="541800"/>
          </a:solidFill>
          <a:latin typeface="Verdana" pitchFamily="-109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anose="020B0604030504040204" pitchFamily="34" charset="0"/>
        <a:defRPr sz="2000">
          <a:solidFill>
            <a:srgbClr val="541800"/>
          </a:solidFill>
          <a:latin typeface="Verdana" pitchFamily="-109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anose="020B0604030504040204" pitchFamily="34" charset="0"/>
        <a:defRPr sz="2000">
          <a:solidFill>
            <a:srgbClr val="541800"/>
          </a:solidFill>
          <a:latin typeface="Verdana" pitchFamily="-109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anose="020B0604030504040204" pitchFamily="34" charset="0"/>
        <a:defRPr sz="2000">
          <a:solidFill>
            <a:srgbClr val="541800"/>
          </a:solidFill>
          <a:latin typeface="Verdana" pitchFamily="-109" charset="0"/>
          <a:ea typeface="ＭＳ Ｐゴシック" charset="0"/>
          <a:cs typeface="DejaVu Sans" charset="0"/>
        </a:defRPr>
      </a:lvl5pPr>
      <a:lvl6pPr marL="4572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itchFamily="-109" charset="0"/>
        <a:defRPr sz="2000">
          <a:solidFill>
            <a:srgbClr val="541800"/>
          </a:solidFill>
          <a:latin typeface="Verdana" pitchFamily="-109" charset="0"/>
          <a:ea typeface="DejaVu Sans" charset="0"/>
          <a:cs typeface="DejaVu Sans" charset="0"/>
        </a:defRPr>
      </a:lvl6pPr>
      <a:lvl7pPr marL="9144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itchFamily="-109" charset="0"/>
        <a:defRPr sz="2000">
          <a:solidFill>
            <a:srgbClr val="541800"/>
          </a:solidFill>
          <a:latin typeface="Verdana" pitchFamily="-109" charset="0"/>
          <a:ea typeface="DejaVu Sans" charset="0"/>
          <a:cs typeface="DejaVu Sans" charset="0"/>
        </a:defRPr>
      </a:lvl7pPr>
      <a:lvl8pPr marL="13716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itchFamily="-109" charset="0"/>
        <a:defRPr sz="2000">
          <a:solidFill>
            <a:srgbClr val="541800"/>
          </a:solidFill>
          <a:latin typeface="Verdana" pitchFamily="-109" charset="0"/>
          <a:ea typeface="DejaVu Sans" charset="0"/>
          <a:cs typeface="DejaVu Sans" charset="0"/>
        </a:defRPr>
      </a:lvl8pPr>
      <a:lvl9pPr marL="1828800" algn="l" defTabSz="457200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541800"/>
        </a:buClr>
        <a:buSzPct val="100000"/>
        <a:buFont typeface="Verdana" pitchFamily="-109" charset="0"/>
        <a:defRPr sz="2000">
          <a:solidFill>
            <a:srgbClr val="541800"/>
          </a:solidFill>
          <a:latin typeface="Verdana" pitchFamily="-109" charset="0"/>
          <a:ea typeface="DejaVu Sans" charset="0"/>
          <a:cs typeface="DejaVu Sans" charset="0"/>
        </a:defRPr>
      </a:lvl9pPr>
    </p:titleStyle>
    <p:bodyStyle>
      <a:lvl1pPr marL="315913" indent="-315913" algn="l" defTabSz="457200" rtl="0" eaLnBrk="0" fontAlgn="base" hangingPunct="0">
        <a:lnSpc>
          <a:spcPct val="97000"/>
        </a:lnSpc>
        <a:spcBef>
          <a:spcPts val="400"/>
        </a:spcBef>
        <a:spcAft>
          <a:spcPct val="0"/>
        </a:spcAft>
        <a:buClr>
          <a:srgbClr val="6E6E6E"/>
        </a:buClr>
        <a:buSzPct val="100000"/>
        <a:buFont typeface="Verdana" panose="020B0604030504040204" pitchFamily="34" charset="0"/>
        <a:defRPr sz="1600">
          <a:solidFill>
            <a:srgbClr val="6E6E6E"/>
          </a:solidFill>
          <a:latin typeface="+mn-lt"/>
          <a:ea typeface="ＭＳ Ｐゴシック" charset="0"/>
          <a:cs typeface="+mn-cs"/>
        </a:defRPr>
      </a:lvl1pPr>
      <a:lvl2pPr marL="715963" indent="-258763" algn="l" defTabSz="457200" rtl="0" eaLnBrk="0" fontAlgn="base" hangingPunct="0">
        <a:lnSpc>
          <a:spcPct val="97000"/>
        </a:lnSpc>
        <a:spcBef>
          <a:spcPts val="350"/>
        </a:spcBef>
        <a:spcAft>
          <a:spcPct val="0"/>
        </a:spcAft>
        <a:buClr>
          <a:srgbClr val="6E6E6E"/>
        </a:buClr>
        <a:buSzPct val="100000"/>
        <a:buFont typeface="Verdana" panose="020B0604030504040204" pitchFamily="34" charset="0"/>
        <a:buChar char="•"/>
        <a:defRPr sz="1400">
          <a:solidFill>
            <a:srgbClr val="6E6E6E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7000"/>
        </a:lnSpc>
        <a:spcBef>
          <a:spcPts val="350"/>
        </a:spcBef>
        <a:spcAft>
          <a:spcPct val="0"/>
        </a:spcAft>
        <a:buClr>
          <a:srgbClr val="6E6E6E"/>
        </a:buClr>
        <a:buSzPct val="100000"/>
        <a:buFont typeface="Verdana" panose="020B0604030504040204" pitchFamily="34" charset="0"/>
        <a:buChar char="•"/>
        <a:defRPr sz="1400">
          <a:solidFill>
            <a:srgbClr val="6E6E6E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7000"/>
        </a:lnSpc>
        <a:spcBef>
          <a:spcPts val="350"/>
        </a:spcBef>
        <a:spcAft>
          <a:spcPct val="0"/>
        </a:spcAft>
        <a:buClr>
          <a:srgbClr val="6E6E6E"/>
        </a:buClr>
        <a:buSzPct val="100000"/>
        <a:buFont typeface="Verdana" panose="020B0604030504040204" pitchFamily="34" charset="0"/>
        <a:buChar char="•"/>
        <a:defRPr sz="1400">
          <a:solidFill>
            <a:srgbClr val="6E6E6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7000"/>
        </a:lnSpc>
        <a:spcBef>
          <a:spcPts val="300"/>
        </a:spcBef>
        <a:spcAft>
          <a:spcPct val="0"/>
        </a:spcAft>
        <a:buClr>
          <a:srgbClr val="6E6E6E"/>
        </a:buClr>
        <a:buSzPct val="100000"/>
        <a:buFont typeface="Verdana" panose="020B0604030504040204" pitchFamily="34" charset="0"/>
        <a:buChar char="•"/>
        <a:defRPr sz="1200">
          <a:solidFill>
            <a:srgbClr val="6E6E6E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7000"/>
        </a:lnSpc>
        <a:spcBef>
          <a:spcPts val="300"/>
        </a:spcBef>
        <a:spcAft>
          <a:spcPct val="0"/>
        </a:spcAft>
        <a:buClr>
          <a:srgbClr val="6E6E6E"/>
        </a:buClr>
        <a:buSzPct val="100000"/>
        <a:buFont typeface="Verdana" pitchFamily="-109" charset="0"/>
        <a:buChar char="•"/>
        <a:defRPr sz="1200">
          <a:solidFill>
            <a:srgbClr val="6E6E6E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7000"/>
        </a:lnSpc>
        <a:spcBef>
          <a:spcPts val="300"/>
        </a:spcBef>
        <a:spcAft>
          <a:spcPct val="0"/>
        </a:spcAft>
        <a:buClr>
          <a:srgbClr val="6E6E6E"/>
        </a:buClr>
        <a:buSzPct val="100000"/>
        <a:buFont typeface="Verdana" pitchFamily="-109" charset="0"/>
        <a:buChar char="•"/>
        <a:defRPr sz="1200">
          <a:solidFill>
            <a:srgbClr val="6E6E6E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7000"/>
        </a:lnSpc>
        <a:spcBef>
          <a:spcPts val="300"/>
        </a:spcBef>
        <a:spcAft>
          <a:spcPct val="0"/>
        </a:spcAft>
        <a:buClr>
          <a:srgbClr val="6E6E6E"/>
        </a:buClr>
        <a:buSzPct val="100000"/>
        <a:buFont typeface="Verdana" pitchFamily="-109" charset="0"/>
        <a:buChar char="•"/>
        <a:defRPr sz="1200">
          <a:solidFill>
            <a:srgbClr val="6E6E6E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7000"/>
        </a:lnSpc>
        <a:spcBef>
          <a:spcPts val="300"/>
        </a:spcBef>
        <a:spcAft>
          <a:spcPct val="0"/>
        </a:spcAft>
        <a:buClr>
          <a:srgbClr val="6E6E6E"/>
        </a:buClr>
        <a:buSzPct val="100000"/>
        <a:buFont typeface="Verdana" pitchFamily="-109" charset="0"/>
        <a:buChar char="•"/>
        <a:defRPr sz="1200">
          <a:solidFill>
            <a:srgbClr val="6E6E6E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dsholder til sidefod 2">
            <a:extLst>
              <a:ext uri="{FF2B5EF4-FFF2-40B4-BE49-F238E27FC236}">
                <a16:creationId xmlns:a16="http://schemas.microsoft.com/office/drawing/2014/main" id="{61B61495-C3BC-BB40-9983-8959BCFE3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Verdana" panose="020B0604030504040204" pitchFamily="34" charset="0"/>
              <a:buNone/>
            </a:pPr>
            <a:endParaRPr lang="da-DK" altLang="da-DK" sz="1000" dirty="0">
              <a:solidFill>
                <a:srgbClr val="F8F8F8"/>
              </a:solidFill>
            </a:endParaRPr>
          </a:p>
        </p:txBody>
      </p:sp>
      <p:pic>
        <p:nvPicPr>
          <p:cNvPr id="15362" name="Picture 1">
            <a:extLst>
              <a:ext uri="{FF2B5EF4-FFF2-40B4-BE49-F238E27FC236}">
                <a16:creationId xmlns:a16="http://schemas.microsoft.com/office/drawing/2014/main" id="{EA4FEDFB-3911-AA4F-9DC1-55AD6FBD5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8" b="15393"/>
          <a:stretch>
            <a:fillRect/>
          </a:stretch>
        </p:blipFill>
        <p:spPr bwMode="auto">
          <a:xfrm>
            <a:off x="5795963" y="4133850"/>
            <a:ext cx="33480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57F5C2E6-4530-684C-8831-F61C44EFD694}"/>
              </a:ext>
            </a:extLst>
          </p:cNvPr>
          <p:cNvSpPr>
            <a:spLocks noGrp="1" noChangeArrowheads="1"/>
          </p:cNvSpPr>
          <p:nvPr>
            <p:ph type="subTitle"/>
          </p:nvPr>
        </p:nvSpPr>
        <p:spPr>
          <a:xfrm>
            <a:off x="827088" y="3146425"/>
            <a:ext cx="6486525" cy="2803525"/>
          </a:xfrm>
        </p:spPr>
        <p:txBody>
          <a:bodyPr anchor="t"/>
          <a:lstStyle/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da-DK" altLang="da-DK" sz="1200" dirty="0">
                <a:solidFill>
                  <a:srgbClr val="6E6E6E"/>
                </a:solidFill>
                <a:latin typeface="Verdana" panose="020B0604030504040204" pitchFamily="34" charset="0"/>
                <a:ea typeface="DejaVu Sans" charset="0"/>
              </a:rPr>
              <a:t>Landhusholdningsselskabets efterårskonference </a:t>
            </a:r>
          </a:p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da-DK" altLang="da-DK" sz="1200" dirty="0">
                <a:solidFill>
                  <a:srgbClr val="6E6E6E"/>
                </a:solidFill>
                <a:latin typeface="Verdana" panose="020B0604030504040204" pitchFamily="34" charset="0"/>
                <a:ea typeface="DejaVu Sans" charset="0"/>
              </a:rPr>
              <a:t>28. november 2023</a:t>
            </a:r>
          </a:p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da-DK" altLang="da-DK" sz="1200" dirty="0">
              <a:solidFill>
                <a:srgbClr val="6E6E6E"/>
              </a:solidFill>
              <a:latin typeface="Verdana" panose="020B0604030504040204" pitchFamily="34" charset="0"/>
              <a:ea typeface="DejaVu Sans" charset="0"/>
            </a:endParaRPr>
          </a:p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da-DK" altLang="da-DK" sz="1200" dirty="0">
                <a:solidFill>
                  <a:srgbClr val="6E6E6E"/>
                </a:solidFill>
                <a:latin typeface="Verdana" panose="020B0604030504040204" pitchFamily="34" charset="0"/>
                <a:ea typeface="DejaVu Sans" charset="0"/>
              </a:rPr>
              <a:t>Jens-Martin Bramsen</a:t>
            </a:r>
          </a:p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da-DK" altLang="da-DK" sz="1200" dirty="0">
                <a:solidFill>
                  <a:srgbClr val="6E6E6E"/>
                </a:solidFill>
                <a:latin typeface="Verdana" panose="020B0604030504040204" pitchFamily="34" charset="0"/>
                <a:ea typeface="DejaVu Sans" charset="0"/>
              </a:rPr>
              <a:t>Landmand og Seniorrådgiver</a:t>
            </a:r>
          </a:p>
          <a:p>
            <a:pPr marL="457200" lvl="1" eaLnBrk="1" hangingPunct="1">
              <a:lnSpc>
                <a:spcPct val="93000"/>
              </a:lnSpc>
              <a:spcBef>
                <a:spcPts val="350"/>
              </a:spcBef>
              <a:buClr>
                <a:srgbClr val="6E6E6E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da-DK" altLang="da-DK" sz="1200" dirty="0">
                <a:solidFill>
                  <a:srgbClr val="6E6E6E"/>
                </a:solidFill>
                <a:latin typeface="Verdana" panose="020B0604030504040204" pitchFamily="34" charset="0"/>
                <a:ea typeface="DejaVu Sans" charset="0"/>
              </a:rPr>
              <a:t>Institut for Ressource- og Fødevareøkonomi, KU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456EFDAF-228A-F244-84DF-3D1CF1F81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268413"/>
            <a:ext cx="4024312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B2A03592-9E47-B54A-8C74-BEDBB1EA6B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6506" y="1450777"/>
            <a:ext cx="7647756" cy="787598"/>
          </a:xfrm>
        </p:spPr>
        <p:txBody>
          <a:bodyPr/>
          <a:lstStyle/>
          <a:p>
            <a:pPr eaLnBrk="1" hangingPunct="1">
              <a:lnSpc>
                <a:spcPct val="9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a-DK" altLang="da-DK" dirty="0">
                <a:ea typeface="ＭＳ Ｐゴシック" panose="020B0600070205080204" pitchFamily="34" charset="-128"/>
              </a:rPr>
              <a:t>Drivkræfter i udviklingen af dansk landbrugs organisering</a:t>
            </a:r>
            <a:endParaRPr lang="en-US" altLang="da-DK" dirty="0">
              <a:ea typeface="ＭＳ Ｐゴシック" panose="020B0600070205080204" pitchFamily="34" charset="-128"/>
            </a:endParaRPr>
          </a:p>
        </p:txBody>
      </p:sp>
      <p:sp>
        <p:nvSpPr>
          <p:cNvPr id="15366" name="Tekstfelt 3">
            <a:extLst>
              <a:ext uri="{FF2B5EF4-FFF2-40B4-BE49-F238E27FC236}">
                <a16:creationId xmlns:a16="http://schemas.microsoft.com/office/drawing/2014/main" id="{B40D4705-11F8-F846-ACBF-80F5BC22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65103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a-DK" altLang="da-DK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BAAA6-D375-4079-AC15-92E4EC8D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30" y="365606"/>
            <a:ext cx="5864225" cy="549275"/>
          </a:xfrm>
        </p:spPr>
        <p:txBody>
          <a:bodyPr/>
          <a:lstStyle/>
          <a:p>
            <a:r>
              <a:rPr lang="da-DK" dirty="0"/>
              <a:t>1. Produktionsøkonomi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05EDE33D-A5C3-6542-D567-52B36B27B764}"/>
              </a:ext>
            </a:extLst>
          </p:cNvPr>
          <p:cNvCxnSpPr/>
          <p:nvPr/>
        </p:nvCxnSpPr>
        <p:spPr bwMode="auto">
          <a:xfrm>
            <a:off x="755576" y="1556792"/>
            <a:ext cx="0" cy="46085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1D68C17-85DF-9EF1-DF7E-DF1AEC4FA872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576" y="6165304"/>
            <a:ext cx="66163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Kombinationstegning 7">
            <a:extLst>
              <a:ext uri="{FF2B5EF4-FFF2-40B4-BE49-F238E27FC236}">
                <a16:creationId xmlns:a16="http://schemas.microsoft.com/office/drawing/2014/main" id="{A7D9025B-9C11-47C6-3421-10CA7BB16779}"/>
              </a:ext>
            </a:extLst>
          </p:cNvPr>
          <p:cNvSpPr/>
          <p:nvPr/>
        </p:nvSpPr>
        <p:spPr bwMode="auto">
          <a:xfrm>
            <a:off x="1151068" y="1190162"/>
            <a:ext cx="6992471" cy="4102738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471" h="4102738">
                <a:moveTo>
                  <a:pt x="0" y="0"/>
                </a:moveTo>
                <a:cubicBezTo>
                  <a:pt x="1228165" y="1914861"/>
                  <a:pt x="2416884" y="3367144"/>
                  <a:pt x="3582296" y="3937299"/>
                </a:cubicBezTo>
                <a:cubicBezTo>
                  <a:pt x="4747708" y="4507454"/>
                  <a:pt x="6992471" y="3420933"/>
                  <a:pt x="6992471" y="342093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69E7D52-8C6E-F80B-A4B7-15E5411FDA5A}"/>
              </a:ext>
            </a:extLst>
          </p:cNvPr>
          <p:cNvCxnSpPr>
            <a:cxnSpLocks/>
          </p:cNvCxnSpPr>
          <p:nvPr/>
        </p:nvCxnSpPr>
        <p:spPr bwMode="auto">
          <a:xfrm>
            <a:off x="6588224" y="5573383"/>
            <a:ext cx="0" cy="59192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97700179-9D56-42D0-1CC5-DB0A20164F78}"/>
              </a:ext>
            </a:extLst>
          </p:cNvPr>
          <p:cNvSpPr txBox="1"/>
          <p:nvPr/>
        </p:nvSpPr>
        <p:spPr>
          <a:xfrm>
            <a:off x="7645646" y="407707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LRAC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AC7E371-A3B8-D966-30CD-0420A22B54A3}"/>
              </a:ext>
            </a:extLst>
          </p:cNvPr>
          <p:cNvSpPr txBox="1"/>
          <p:nvPr/>
        </p:nvSpPr>
        <p:spPr>
          <a:xfrm>
            <a:off x="7321037" y="3953961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Long-run average </a:t>
            </a:r>
            <a:r>
              <a:rPr lang="da-DK" sz="1000" dirty="0" err="1">
                <a:solidFill>
                  <a:schemeClr val="tx1"/>
                </a:solidFill>
              </a:rPr>
              <a:t>cost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12A30C0-AADC-8796-8AEA-B43B1882FE24}"/>
              </a:ext>
            </a:extLst>
          </p:cNvPr>
          <p:cNvSpPr txBox="1"/>
          <p:nvPr/>
        </p:nvSpPr>
        <p:spPr>
          <a:xfrm>
            <a:off x="7321037" y="5996027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0B5DBE9-63CA-EC18-0747-939988FA1B31}"/>
              </a:ext>
            </a:extLst>
          </p:cNvPr>
          <p:cNvSpPr txBox="1"/>
          <p:nvPr/>
        </p:nvSpPr>
        <p:spPr>
          <a:xfrm>
            <a:off x="6156176" y="618550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Ny optimal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834A5B7-67CA-8FE1-1663-FD205126423A}"/>
              </a:ext>
            </a:extLst>
          </p:cNvPr>
          <p:cNvSpPr txBox="1"/>
          <p:nvPr/>
        </p:nvSpPr>
        <p:spPr>
          <a:xfrm>
            <a:off x="-17061" y="548680"/>
            <a:ext cx="1492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Produktions-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omk.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pr.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enhed</a:t>
            </a:r>
          </a:p>
        </p:txBody>
      </p:sp>
      <p:sp>
        <p:nvSpPr>
          <p:cNvPr id="3" name="Kombinationstegning 2">
            <a:extLst>
              <a:ext uri="{FF2B5EF4-FFF2-40B4-BE49-F238E27FC236}">
                <a16:creationId xmlns:a16="http://schemas.microsoft.com/office/drawing/2014/main" id="{2CFF6AE3-AF9C-513D-4978-5AFB637821CA}"/>
              </a:ext>
            </a:extLst>
          </p:cNvPr>
          <p:cNvSpPr/>
          <p:nvPr/>
        </p:nvSpPr>
        <p:spPr bwMode="auto">
          <a:xfrm>
            <a:off x="1589592" y="989314"/>
            <a:ext cx="7196866" cy="4584069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  <a:gd name="connsiteX0" fmla="*/ 0 w 6992471"/>
              <a:gd name="connsiteY0" fmla="*/ 0 h 4657289"/>
              <a:gd name="connsiteX1" fmla="*/ 4367605 w 6992471"/>
              <a:gd name="connsiteY1" fmla="*/ 4539727 h 4657289"/>
              <a:gd name="connsiteX2" fmla="*/ 6992471 w 6992471"/>
              <a:gd name="connsiteY2" fmla="*/ 3420933 h 4657289"/>
              <a:gd name="connsiteX0" fmla="*/ 0 w 7390504"/>
              <a:gd name="connsiteY0" fmla="*/ 0 h 4707911"/>
              <a:gd name="connsiteX1" fmla="*/ 4367605 w 7390504"/>
              <a:gd name="connsiteY1" fmla="*/ 4539727 h 4707911"/>
              <a:gd name="connsiteX2" fmla="*/ 7390504 w 7390504"/>
              <a:gd name="connsiteY2" fmla="*/ 3808209 h 4707911"/>
              <a:gd name="connsiteX0" fmla="*/ 0 w 7390504"/>
              <a:gd name="connsiteY0" fmla="*/ 0 h 4572611"/>
              <a:gd name="connsiteX1" fmla="*/ 4313817 w 7390504"/>
              <a:gd name="connsiteY1" fmla="*/ 4389120 h 4572611"/>
              <a:gd name="connsiteX2" fmla="*/ 7390504 w 7390504"/>
              <a:gd name="connsiteY2" fmla="*/ 3808209 h 4572611"/>
              <a:gd name="connsiteX0" fmla="*/ 0 w 7196866"/>
              <a:gd name="connsiteY0" fmla="*/ 0 h 4584069"/>
              <a:gd name="connsiteX1" fmla="*/ 4120179 w 7196866"/>
              <a:gd name="connsiteY1" fmla="*/ 4399878 h 4584069"/>
              <a:gd name="connsiteX2" fmla="*/ 7196866 w 7196866"/>
              <a:gd name="connsiteY2" fmla="*/ 3818967 h 45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866" h="4584069">
                <a:moveTo>
                  <a:pt x="0" y="0"/>
                </a:moveTo>
                <a:cubicBezTo>
                  <a:pt x="1228165" y="1914861"/>
                  <a:pt x="2920701" y="3763384"/>
                  <a:pt x="4120179" y="4399878"/>
                </a:cubicBezTo>
                <a:cubicBezTo>
                  <a:pt x="5319657" y="5036372"/>
                  <a:pt x="7196866" y="3818967"/>
                  <a:pt x="7196866" y="381896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A11D221-A715-C501-4AFB-AEF2DD8BA711}"/>
              </a:ext>
            </a:extLst>
          </p:cNvPr>
          <p:cNvSpPr txBox="1"/>
          <p:nvPr/>
        </p:nvSpPr>
        <p:spPr>
          <a:xfrm>
            <a:off x="2339752" y="1556792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</a:rPr>
              <a:t>Ny teknologi: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4708A77-3188-357D-6A76-413F64F655A8}"/>
              </a:ext>
            </a:extLst>
          </p:cNvPr>
          <p:cNvSpPr txBox="1"/>
          <p:nvPr/>
        </p:nvSpPr>
        <p:spPr>
          <a:xfrm>
            <a:off x="3995741" y="1494897"/>
            <a:ext cx="2927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Højere faste omkostninger</a:t>
            </a:r>
          </a:p>
          <a:p>
            <a:r>
              <a:rPr lang="da-DK" sz="1600" dirty="0">
                <a:solidFill>
                  <a:schemeClr val="tx1"/>
                </a:solidFill>
              </a:rPr>
              <a:t>Lavere marginale omk.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1A2D2987-078E-B4CD-0D6D-08981901C519}"/>
              </a:ext>
            </a:extLst>
          </p:cNvPr>
          <p:cNvCxnSpPr/>
          <p:nvPr/>
        </p:nvCxnSpPr>
        <p:spPr bwMode="auto">
          <a:xfrm>
            <a:off x="5459251" y="6416338"/>
            <a:ext cx="64807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551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7D2A8-2AD4-8192-CCB1-41EBAB97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 </a:t>
            </a:r>
            <a:r>
              <a:rPr lang="da-DK" dirty="0" err="1"/>
              <a:t>maskin-teknolgi</a:t>
            </a:r>
            <a:endParaRPr lang="da-DK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D716DB7-30E9-7E8E-B85C-294F9D9F7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1092" y="1389062"/>
            <a:ext cx="6541868" cy="4079875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04E19A5-7F7B-9901-F554-D14E4FF65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08920"/>
            <a:ext cx="5328592" cy="33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EE553-11BA-A0EF-CDF6-8336DCBBD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6250"/>
            <a:ext cx="6841380" cy="720502"/>
          </a:xfrm>
        </p:spPr>
        <p:txBody>
          <a:bodyPr/>
          <a:lstStyle/>
          <a:p>
            <a:r>
              <a:rPr lang="da-DK" dirty="0"/>
              <a:t>Ny teknologi: Flere eller færre stordriftsfordele?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739BD93-C0F9-9277-6915-566B4770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196752"/>
            <a:ext cx="6480720" cy="489821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88DACE9-6D09-4BF0-E613-0C94DFFF9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92796"/>
            <a:ext cx="7344816" cy="36724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sx="103273" sy="103273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54871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BAAA6-D375-4079-AC15-92E4EC8D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30" y="365606"/>
            <a:ext cx="5864225" cy="549275"/>
          </a:xfrm>
        </p:spPr>
        <p:txBody>
          <a:bodyPr/>
          <a:lstStyle/>
          <a:p>
            <a:r>
              <a:rPr lang="da-DK" dirty="0"/>
              <a:t>1. Produktionsøkonomi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05EDE33D-A5C3-6542-D567-52B36B27B764}"/>
              </a:ext>
            </a:extLst>
          </p:cNvPr>
          <p:cNvCxnSpPr/>
          <p:nvPr/>
        </p:nvCxnSpPr>
        <p:spPr bwMode="auto">
          <a:xfrm>
            <a:off x="755576" y="1556792"/>
            <a:ext cx="0" cy="46085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1D68C17-85DF-9EF1-DF7E-DF1AEC4FA872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576" y="6165304"/>
            <a:ext cx="66163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Kombinationstegning 7">
            <a:extLst>
              <a:ext uri="{FF2B5EF4-FFF2-40B4-BE49-F238E27FC236}">
                <a16:creationId xmlns:a16="http://schemas.microsoft.com/office/drawing/2014/main" id="{A7D9025B-9C11-47C6-3421-10CA7BB16779}"/>
              </a:ext>
            </a:extLst>
          </p:cNvPr>
          <p:cNvSpPr/>
          <p:nvPr/>
        </p:nvSpPr>
        <p:spPr bwMode="auto">
          <a:xfrm>
            <a:off x="1151068" y="1190162"/>
            <a:ext cx="6992471" cy="4102738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471" h="4102738">
                <a:moveTo>
                  <a:pt x="0" y="0"/>
                </a:moveTo>
                <a:cubicBezTo>
                  <a:pt x="1228165" y="1914861"/>
                  <a:pt x="2416884" y="3367144"/>
                  <a:pt x="3582296" y="3937299"/>
                </a:cubicBezTo>
                <a:cubicBezTo>
                  <a:pt x="4747708" y="4507454"/>
                  <a:pt x="6992471" y="3420933"/>
                  <a:pt x="6992471" y="342093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69E7D52-8C6E-F80B-A4B7-15E5411FDA5A}"/>
              </a:ext>
            </a:extLst>
          </p:cNvPr>
          <p:cNvCxnSpPr>
            <a:cxnSpLocks/>
          </p:cNvCxnSpPr>
          <p:nvPr/>
        </p:nvCxnSpPr>
        <p:spPr bwMode="auto">
          <a:xfrm>
            <a:off x="6588224" y="5573383"/>
            <a:ext cx="0" cy="59192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97700179-9D56-42D0-1CC5-DB0A20164F78}"/>
              </a:ext>
            </a:extLst>
          </p:cNvPr>
          <p:cNvSpPr txBox="1"/>
          <p:nvPr/>
        </p:nvSpPr>
        <p:spPr>
          <a:xfrm>
            <a:off x="7645646" y="407707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LRAC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AC7E371-A3B8-D966-30CD-0420A22B54A3}"/>
              </a:ext>
            </a:extLst>
          </p:cNvPr>
          <p:cNvSpPr txBox="1"/>
          <p:nvPr/>
        </p:nvSpPr>
        <p:spPr>
          <a:xfrm>
            <a:off x="7321037" y="3953961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Long-run average </a:t>
            </a:r>
            <a:r>
              <a:rPr lang="da-DK" sz="1000" dirty="0" err="1">
                <a:solidFill>
                  <a:schemeClr val="tx1"/>
                </a:solidFill>
              </a:rPr>
              <a:t>cost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12A30C0-AADC-8796-8AEA-B43B1882FE24}"/>
              </a:ext>
            </a:extLst>
          </p:cNvPr>
          <p:cNvSpPr txBox="1"/>
          <p:nvPr/>
        </p:nvSpPr>
        <p:spPr>
          <a:xfrm>
            <a:off x="7321037" y="5996027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0B5DBE9-63CA-EC18-0747-939988FA1B31}"/>
              </a:ext>
            </a:extLst>
          </p:cNvPr>
          <p:cNvSpPr txBox="1"/>
          <p:nvPr/>
        </p:nvSpPr>
        <p:spPr>
          <a:xfrm>
            <a:off x="6156176" y="618550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Ny optimal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834A5B7-67CA-8FE1-1663-FD205126423A}"/>
              </a:ext>
            </a:extLst>
          </p:cNvPr>
          <p:cNvSpPr txBox="1"/>
          <p:nvPr/>
        </p:nvSpPr>
        <p:spPr>
          <a:xfrm>
            <a:off x="-17061" y="548680"/>
            <a:ext cx="1492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Produktions-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omk.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pr.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enhed</a:t>
            </a:r>
          </a:p>
        </p:txBody>
      </p:sp>
      <p:sp>
        <p:nvSpPr>
          <p:cNvPr id="3" name="Kombinationstegning 2">
            <a:extLst>
              <a:ext uri="{FF2B5EF4-FFF2-40B4-BE49-F238E27FC236}">
                <a16:creationId xmlns:a16="http://schemas.microsoft.com/office/drawing/2014/main" id="{2CFF6AE3-AF9C-513D-4978-5AFB637821CA}"/>
              </a:ext>
            </a:extLst>
          </p:cNvPr>
          <p:cNvSpPr/>
          <p:nvPr/>
        </p:nvSpPr>
        <p:spPr bwMode="auto">
          <a:xfrm>
            <a:off x="1589592" y="989314"/>
            <a:ext cx="7196866" cy="4584069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  <a:gd name="connsiteX0" fmla="*/ 0 w 6992471"/>
              <a:gd name="connsiteY0" fmla="*/ 0 h 4657289"/>
              <a:gd name="connsiteX1" fmla="*/ 4367605 w 6992471"/>
              <a:gd name="connsiteY1" fmla="*/ 4539727 h 4657289"/>
              <a:gd name="connsiteX2" fmla="*/ 6992471 w 6992471"/>
              <a:gd name="connsiteY2" fmla="*/ 3420933 h 4657289"/>
              <a:gd name="connsiteX0" fmla="*/ 0 w 7390504"/>
              <a:gd name="connsiteY0" fmla="*/ 0 h 4707911"/>
              <a:gd name="connsiteX1" fmla="*/ 4367605 w 7390504"/>
              <a:gd name="connsiteY1" fmla="*/ 4539727 h 4707911"/>
              <a:gd name="connsiteX2" fmla="*/ 7390504 w 7390504"/>
              <a:gd name="connsiteY2" fmla="*/ 3808209 h 4707911"/>
              <a:gd name="connsiteX0" fmla="*/ 0 w 7390504"/>
              <a:gd name="connsiteY0" fmla="*/ 0 h 4572611"/>
              <a:gd name="connsiteX1" fmla="*/ 4313817 w 7390504"/>
              <a:gd name="connsiteY1" fmla="*/ 4389120 h 4572611"/>
              <a:gd name="connsiteX2" fmla="*/ 7390504 w 7390504"/>
              <a:gd name="connsiteY2" fmla="*/ 3808209 h 4572611"/>
              <a:gd name="connsiteX0" fmla="*/ 0 w 7196866"/>
              <a:gd name="connsiteY0" fmla="*/ 0 h 4584069"/>
              <a:gd name="connsiteX1" fmla="*/ 4120179 w 7196866"/>
              <a:gd name="connsiteY1" fmla="*/ 4399878 h 4584069"/>
              <a:gd name="connsiteX2" fmla="*/ 7196866 w 7196866"/>
              <a:gd name="connsiteY2" fmla="*/ 3818967 h 458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6866" h="4584069">
                <a:moveTo>
                  <a:pt x="0" y="0"/>
                </a:moveTo>
                <a:cubicBezTo>
                  <a:pt x="1228165" y="1914861"/>
                  <a:pt x="2920701" y="3763384"/>
                  <a:pt x="4120179" y="4399878"/>
                </a:cubicBezTo>
                <a:cubicBezTo>
                  <a:pt x="5319657" y="5036372"/>
                  <a:pt x="7196866" y="3818967"/>
                  <a:pt x="7196866" y="381896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A11D221-A715-C501-4AFB-AEF2DD8BA711}"/>
              </a:ext>
            </a:extLst>
          </p:cNvPr>
          <p:cNvSpPr txBox="1"/>
          <p:nvPr/>
        </p:nvSpPr>
        <p:spPr>
          <a:xfrm>
            <a:off x="2339752" y="155679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</a:rPr>
              <a:t>Ny teknologi? </a:t>
            </a:r>
          </a:p>
        </p:txBody>
      </p: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1A2D2987-078E-B4CD-0D6D-08981901C519}"/>
              </a:ext>
            </a:extLst>
          </p:cNvPr>
          <p:cNvCxnSpPr/>
          <p:nvPr/>
        </p:nvCxnSpPr>
        <p:spPr bwMode="auto">
          <a:xfrm>
            <a:off x="5459251" y="6416338"/>
            <a:ext cx="648072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E2AA070B-CE61-E879-0F9E-AE780D596324}"/>
              </a:ext>
            </a:extLst>
          </p:cNvPr>
          <p:cNvSpPr/>
          <p:nvPr/>
        </p:nvSpPr>
        <p:spPr bwMode="auto">
          <a:xfrm>
            <a:off x="1026951" y="3746964"/>
            <a:ext cx="7579925" cy="1792731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  <a:gd name="connsiteX0" fmla="*/ 0 w 6992471"/>
              <a:gd name="connsiteY0" fmla="*/ 0 h 4657289"/>
              <a:gd name="connsiteX1" fmla="*/ 4367605 w 6992471"/>
              <a:gd name="connsiteY1" fmla="*/ 4539727 h 4657289"/>
              <a:gd name="connsiteX2" fmla="*/ 6992471 w 6992471"/>
              <a:gd name="connsiteY2" fmla="*/ 3420933 h 4657289"/>
              <a:gd name="connsiteX0" fmla="*/ 0 w 7390504"/>
              <a:gd name="connsiteY0" fmla="*/ 0 h 4707911"/>
              <a:gd name="connsiteX1" fmla="*/ 4367605 w 7390504"/>
              <a:gd name="connsiteY1" fmla="*/ 4539727 h 4707911"/>
              <a:gd name="connsiteX2" fmla="*/ 7390504 w 7390504"/>
              <a:gd name="connsiteY2" fmla="*/ 3808209 h 4707911"/>
              <a:gd name="connsiteX0" fmla="*/ 0 w 7390504"/>
              <a:gd name="connsiteY0" fmla="*/ 0 h 4572611"/>
              <a:gd name="connsiteX1" fmla="*/ 4313817 w 7390504"/>
              <a:gd name="connsiteY1" fmla="*/ 4389120 h 4572611"/>
              <a:gd name="connsiteX2" fmla="*/ 7390504 w 7390504"/>
              <a:gd name="connsiteY2" fmla="*/ 3808209 h 4572611"/>
              <a:gd name="connsiteX0" fmla="*/ 0 w 7196866"/>
              <a:gd name="connsiteY0" fmla="*/ 0 h 4584069"/>
              <a:gd name="connsiteX1" fmla="*/ 4120179 w 7196866"/>
              <a:gd name="connsiteY1" fmla="*/ 4399878 h 4584069"/>
              <a:gd name="connsiteX2" fmla="*/ 7196866 w 7196866"/>
              <a:gd name="connsiteY2" fmla="*/ 3818967 h 4584069"/>
              <a:gd name="connsiteX0" fmla="*/ 0 w 7579925"/>
              <a:gd name="connsiteY0" fmla="*/ 0 h 1787172"/>
              <a:gd name="connsiteX1" fmla="*/ 4503238 w 7579925"/>
              <a:gd name="connsiteY1" fmla="*/ 1755532 h 1787172"/>
              <a:gd name="connsiteX2" fmla="*/ 7579925 w 7579925"/>
              <a:gd name="connsiteY2" fmla="*/ 1174621 h 1787172"/>
              <a:gd name="connsiteX0" fmla="*/ 0 w 7579925"/>
              <a:gd name="connsiteY0" fmla="*/ 0 h 1799105"/>
              <a:gd name="connsiteX1" fmla="*/ 2921573 w 7579925"/>
              <a:gd name="connsiteY1" fmla="*/ 1767889 h 1799105"/>
              <a:gd name="connsiteX2" fmla="*/ 7579925 w 7579925"/>
              <a:gd name="connsiteY2" fmla="*/ 1174621 h 1799105"/>
              <a:gd name="connsiteX0" fmla="*/ 0 w 7579925"/>
              <a:gd name="connsiteY0" fmla="*/ 0 h 1770404"/>
              <a:gd name="connsiteX1" fmla="*/ 2921573 w 7579925"/>
              <a:gd name="connsiteY1" fmla="*/ 1767889 h 1770404"/>
              <a:gd name="connsiteX2" fmla="*/ 7579925 w 7579925"/>
              <a:gd name="connsiteY2" fmla="*/ 1174621 h 1770404"/>
              <a:gd name="connsiteX0" fmla="*/ 0 w 7579925"/>
              <a:gd name="connsiteY0" fmla="*/ 0 h 1844295"/>
              <a:gd name="connsiteX1" fmla="*/ 3588838 w 7579925"/>
              <a:gd name="connsiteY1" fmla="*/ 1842030 h 1844295"/>
              <a:gd name="connsiteX2" fmla="*/ 7579925 w 7579925"/>
              <a:gd name="connsiteY2" fmla="*/ 1174621 h 1844295"/>
              <a:gd name="connsiteX0" fmla="*/ 0 w 7579925"/>
              <a:gd name="connsiteY0" fmla="*/ 0 h 1842148"/>
              <a:gd name="connsiteX1" fmla="*/ 3588838 w 7579925"/>
              <a:gd name="connsiteY1" fmla="*/ 1842030 h 1842148"/>
              <a:gd name="connsiteX2" fmla="*/ 7579925 w 7579925"/>
              <a:gd name="connsiteY2" fmla="*/ 1174621 h 1842148"/>
              <a:gd name="connsiteX0" fmla="*/ 0 w 7579925"/>
              <a:gd name="connsiteY0" fmla="*/ 0 h 1792731"/>
              <a:gd name="connsiteX1" fmla="*/ 3082211 w 7579925"/>
              <a:gd name="connsiteY1" fmla="*/ 1792603 h 1792731"/>
              <a:gd name="connsiteX2" fmla="*/ 7579925 w 7579925"/>
              <a:gd name="connsiteY2" fmla="*/ 1174621 h 179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9925" h="1792731">
                <a:moveTo>
                  <a:pt x="0" y="0"/>
                </a:moveTo>
                <a:cubicBezTo>
                  <a:pt x="1228165" y="1914861"/>
                  <a:pt x="1818890" y="1782184"/>
                  <a:pt x="3082211" y="1792603"/>
                </a:cubicBezTo>
                <a:cubicBezTo>
                  <a:pt x="4345532" y="1803022"/>
                  <a:pt x="7579925" y="1174621"/>
                  <a:pt x="7579925" y="1174621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615B527-DF55-942B-E7D6-EA85ADD6EC5F}"/>
              </a:ext>
            </a:extLst>
          </p:cNvPr>
          <p:cNvSpPr txBox="1"/>
          <p:nvPr/>
        </p:nvSpPr>
        <p:spPr>
          <a:xfrm>
            <a:off x="1691680" y="4305126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>
                <a:solidFill>
                  <a:schemeClr val="tx1"/>
                </a:solidFill>
              </a:rPr>
              <a:t>Ny teknologi? 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F6B3D4A7-D77C-0589-FB19-3724AADF4C28}"/>
              </a:ext>
            </a:extLst>
          </p:cNvPr>
          <p:cNvCxnSpPr>
            <a:cxnSpLocks/>
          </p:cNvCxnSpPr>
          <p:nvPr/>
        </p:nvCxnSpPr>
        <p:spPr bwMode="auto">
          <a:xfrm>
            <a:off x="3622575" y="5589240"/>
            <a:ext cx="0" cy="591921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E71AF41A-E651-5F00-6712-A6A15EFC244A}"/>
              </a:ext>
            </a:extLst>
          </p:cNvPr>
          <p:cNvSpPr txBox="1"/>
          <p:nvPr/>
        </p:nvSpPr>
        <p:spPr>
          <a:xfrm>
            <a:off x="3190527" y="6201363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Ny optimal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</a:rPr>
              <a:t>størrelse</a:t>
            </a: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4961D7B9-433B-AC97-A18A-84993645ACA6}"/>
              </a:ext>
            </a:extLst>
          </p:cNvPr>
          <p:cNvCxnSpPr>
            <a:cxnSpLocks/>
          </p:cNvCxnSpPr>
          <p:nvPr/>
        </p:nvCxnSpPr>
        <p:spPr bwMode="auto">
          <a:xfrm flipH="1">
            <a:off x="4259776" y="6416338"/>
            <a:ext cx="624447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3" name="Billede 22">
            <a:extLst>
              <a:ext uri="{FF2B5EF4-FFF2-40B4-BE49-F238E27FC236}">
                <a16:creationId xmlns:a16="http://schemas.microsoft.com/office/drawing/2014/main" id="{49B7153D-2BCC-8990-1F8F-F5EC32EF3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19" y="1195088"/>
            <a:ext cx="2339752" cy="1459200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B2EF8345-16F4-6E90-2A38-ECD392B6D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52" y="3367106"/>
            <a:ext cx="1800169" cy="11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9" grpId="0"/>
      <p:bldP spid="4" grpId="0" animBg="1"/>
      <p:bldP spid="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3E7B9-0EC0-886C-0DF0-0DBF85276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Økonomi (mere bredt) som drivkraft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9D8387-2334-4F2D-AC2B-B555BCE2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90799"/>
            <a:ext cx="7201420" cy="3710409"/>
          </a:xfrm>
        </p:spPr>
        <p:txBody>
          <a:bodyPr/>
          <a:lstStyle/>
          <a:p>
            <a:r>
              <a:rPr lang="da-DK" dirty="0"/>
              <a:t>- Produktionsøkonomi/ny teknologi (måske overvurderet)</a:t>
            </a:r>
          </a:p>
          <a:p>
            <a:endParaRPr lang="da-DK" dirty="0"/>
          </a:p>
          <a:p>
            <a:r>
              <a:rPr lang="da-DK" dirty="0"/>
              <a:t>- Merkantile stordriftsfordele/ulemper</a:t>
            </a:r>
          </a:p>
          <a:p>
            <a:endParaRPr lang="da-DK" dirty="0"/>
          </a:p>
          <a:p>
            <a:r>
              <a:rPr lang="da-DK" dirty="0"/>
              <a:t>- Administrative stordriftsfordele/ulemper</a:t>
            </a:r>
          </a:p>
          <a:p>
            <a:r>
              <a:rPr lang="da-DK" dirty="0"/>
              <a:t>		 (regulering, tilskud, ansatte mv.)</a:t>
            </a:r>
          </a:p>
          <a:p>
            <a:endParaRPr lang="da-DK" dirty="0"/>
          </a:p>
          <a:p>
            <a:r>
              <a:rPr lang="da-DK" dirty="0"/>
              <a:t>- Transaktionsomkostninger (aktiv-</a:t>
            </a:r>
            <a:r>
              <a:rPr lang="da-DK" dirty="0" err="1"/>
              <a:t>specifitet</a:t>
            </a:r>
            <a:r>
              <a:rPr lang="da-DK" dirty="0"/>
              <a:t>, Hold-up problemer)</a:t>
            </a:r>
          </a:p>
          <a:p>
            <a:endParaRPr lang="da-DK" dirty="0"/>
          </a:p>
          <a:p>
            <a:r>
              <a:rPr lang="da-DK" dirty="0"/>
              <a:t>- Finansiering (senere)</a:t>
            </a:r>
          </a:p>
          <a:p>
            <a:endParaRPr lang="da-DK" dirty="0"/>
          </a:p>
          <a:p>
            <a:r>
              <a:rPr lang="da-DK" dirty="0"/>
              <a:t>….</a:t>
            </a:r>
          </a:p>
          <a:p>
            <a:r>
              <a:rPr lang="da-DK" dirty="0"/>
              <a:t>			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085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2BCCFD-659A-D360-4D20-7F55BB35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Kultur som drivkraft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112B86-94BF-EE66-70C8-63349B249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196752"/>
            <a:ext cx="6550025" cy="4079875"/>
          </a:xfrm>
        </p:spPr>
        <p:txBody>
          <a:bodyPr/>
          <a:lstStyle/>
          <a:p>
            <a:r>
              <a:rPr lang="da-DK" dirty="0"/>
              <a:t>00’ernes mantra: ”Udvikling eller afvikling”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A2DEC5-6EF9-37A5-5A57-A1EA80F6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3" y="1346200"/>
            <a:ext cx="6134100" cy="41656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E4C6CEA-B0D0-26A9-FAE9-02146D91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592" y="1772816"/>
            <a:ext cx="5664200" cy="4241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A75E2F0-60EF-5C9F-8426-A8A5F3A7ED31}"/>
              </a:ext>
            </a:extLst>
          </p:cNvPr>
          <p:cNvSpPr txBox="1"/>
          <p:nvPr/>
        </p:nvSpPr>
        <p:spPr>
          <a:xfrm>
            <a:off x="3131840" y="3228945"/>
            <a:ext cx="54388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  <a:latin typeface="Lucida Calligraphy" panose="03010101010101010101" pitchFamily="66" charset="77"/>
              </a:rPr>
              <a:t>”</a:t>
            </a:r>
            <a:r>
              <a:rPr lang="da-DK" sz="2000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Culture</a:t>
            </a:r>
            <a:r>
              <a:rPr lang="da-DK" sz="2000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da-DK" sz="2000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eats</a:t>
            </a:r>
            <a:r>
              <a:rPr lang="da-DK" sz="2000" dirty="0">
                <a:solidFill>
                  <a:schemeClr val="tx1"/>
                </a:solidFill>
                <a:latin typeface="Lucida Calligraphy" panose="03010101010101010101" pitchFamily="66" charset="77"/>
              </a:rPr>
              <a:t> </a:t>
            </a:r>
            <a:r>
              <a:rPr lang="da-DK" sz="2000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strategy</a:t>
            </a:r>
            <a:r>
              <a:rPr lang="da-DK" sz="2000" dirty="0">
                <a:solidFill>
                  <a:schemeClr val="tx1"/>
                </a:solidFill>
                <a:latin typeface="Lucida Calligraphy" panose="03010101010101010101" pitchFamily="66" charset="77"/>
              </a:rPr>
              <a:t> for </a:t>
            </a:r>
            <a:r>
              <a:rPr lang="da-DK" sz="2000" dirty="0" err="1">
                <a:solidFill>
                  <a:schemeClr val="tx1"/>
                </a:solidFill>
                <a:latin typeface="Lucida Calligraphy" panose="03010101010101010101" pitchFamily="66" charset="77"/>
              </a:rPr>
              <a:t>breakfast</a:t>
            </a:r>
            <a:r>
              <a:rPr lang="da-DK" sz="2000" dirty="0">
                <a:solidFill>
                  <a:schemeClr val="tx1"/>
                </a:solidFill>
                <a:latin typeface="Lucida Calligraphy" panose="03010101010101010101" pitchFamily="66" charset="7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50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D2D21-A2F5-87F0-46F1-2DC6DC8E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 i weekenden….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C2B99D5-0831-495C-8EB0-BD0A1E8C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06658"/>
            <a:ext cx="7772400" cy="36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D2D21-A2F5-87F0-46F1-2DC6DC8E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Fri i weekenden….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A7D84FD-CD43-7CE6-DAE0-4DB90CBC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1025525"/>
            <a:ext cx="5199490" cy="490604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2E93D0C-9195-0C79-49E0-B5E0DF7221BF}"/>
              </a:ext>
            </a:extLst>
          </p:cNvPr>
          <p:cNvSpPr txBox="1"/>
          <p:nvPr/>
        </p:nvSpPr>
        <p:spPr>
          <a:xfrm>
            <a:off x="2915816" y="184482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Andel af fremmed medhjælp i landbruget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FC5587C6-4CD2-DA19-105F-41FD9C6CE098}"/>
              </a:ext>
            </a:extLst>
          </p:cNvPr>
          <p:cNvSpPr txBox="1"/>
          <p:nvPr/>
        </p:nvSpPr>
        <p:spPr>
          <a:xfrm>
            <a:off x="1619672" y="5719568"/>
            <a:ext cx="64331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Kilde: Fremtidens ejerformer i dansk landbrug – udfordringer og løsninger (Henning Otte), 2021</a:t>
            </a:r>
          </a:p>
        </p:txBody>
      </p:sp>
    </p:spTree>
    <p:extLst>
      <p:ext uri="{BB962C8B-B14F-4D97-AF65-F5344CB8AC3E}">
        <p14:creationId xmlns:p14="http://schemas.microsoft.com/office/powerpoint/2010/main" val="134273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80CDE-57CF-C360-14A6-BFE263B4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Konkurrence om arbejdskraft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2E2EF6-C96E-095E-ABCC-F4F90D69C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374775"/>
            <a:ext cx="7201420" cy="4079875"/>
          </a:xfrm>
        </p:spPr>
        <p:txBody>
          <a:bodyPr/>
          <a:lstStyle/>
          <a:p>
            <a:r>
              <a:rPr lang="da-DK" dirty="0"/>
              <a:t>- Stigende andel på landbrugsskoler, der ikke er opvokset på en gård</a:t>
            </a:r>
          </a:p>
          <a:p>
            <a:endParaRPr lang="da-DK" dirty="0"/>
          </a:p>
          <a:p>
            <a:r>
              <a:rPr lang="da-DK" dirty="0"/>
              <a:t>- Rekordlav ledighed (2,9 pct – </a:t>
            </a:r>
            <a:r>
              <a:rPr lang="da-DK" dirty="0" err="1"/>
              <a:t>sep</a:t>
            </a:r>
            <a:r>
              <a:rPr lang="da-DK" dirty="0"/>
              <a:t> 2023)</a:t>
            </a:r>
          </a:p>
          <a:p>
            <a:endParaRPr lang="da-DK" dirty="0"/>
          </a:p>
          <a:p>
            <a:r>
              <a:rPr lang="da-DK" dirty="0"/>
              <a:t>- Konkurrence fra andre erhverv (f.eks. </a:t>
            </a:r>
            <a:r>
              <a:rPr lang="da-DK" dirty="0" err="1"/>
              <a:t>Femmern</a:t>
            </a:r>
            <a:r>
              <a:rPr lang="da-DK" dirty="0"/>
              <a:t> Bælt)</a:t>
            </a:r>
          </a:p>
          <a:p>
            <a:endParaRPr lang="da-DK" dirty="0"/>
          </a:p>
          <a:p>
            <a:r>
              <a:rPr lang="da-DK" dirty="0"/>
              <a:t>- ”Work-</a:t>
            </a:r>
            <a:r>
              <a:rPr lang="da-DK" dirty="0" err="1"/>
              <a:t>life</a:t>
            </a:r>
            <a:r>
              <a:rPr lang="da-DK" dirty="0"/>
              <a:t> balance”</a:t>
            </a:r>
          </a:p>
          <a:p>
            <a:endParaRPr lang="da-DK" dirty="0"/>
          </a:p>
          <a:p>
            <a:r>
              <a:rPr lang="da-DK" dirty="0"/>
              <a:t>- Øst-</a:t>
            </a:r>
            <a:r>
              <a:rPr lang="da-DK" dirty="0" err="1"/>
              <a:t>europærere</a:t>
            </a:r>
            <a:r>
              <a:rPr lang="da-DK" dirty="0"/>
              <a:t> – kan det fortsætte?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8674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D9AF6-F2FF-E072-1819-629DCDF6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kulturelle strømninger i samfundet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9262B0-12BC-693B-EB53-9520FB35D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- Bonderøven og </a:t>
            </a:r>
            <a:r>
              <a:rPr lang="da-DK" dirty="0" err="1"/>
              <a:t>niche-produktion</a:t>
            </a:r>
            <a:endParaRPr lang="da-DK" dirty="0"/>
          </a:p>
          <a:p>
            <a:r>
              <a:rPr lang="da-DK" dirty="0"/>
              <a:t>- Den grønne omstilling</a:t>
            </a:r>
          </a:p>
          <a:p>
            <a:r>
              <a:rPr lang="da-DK" dirty="0"/>
              <a:t>- Animalske og plantebasserede fødevarer</a:t>
            </a:r>
          </a:p>
          <a:p>
            <a:r>
              <a:rPr lang="da-DK" dirty="0"/>
              <a:t>- Brak og naturforvaltning</a:t>
            </a:r>
          </a:p>
          <a:p>
            <a:r>
              <a:rPr lang="da-DK" dirty="0"/>
              <a:t>- Jagt og naturinteresse </a:t>
            </a:r>
          </a:p>
          <a:p>
            <a:r>
              <a:rPr lang="da-DK" dirty="0"/>
              <a:t>…</a:t>
            </a:r>
          </a:p>
          <a:p>
            <a:endParaRPr lang="da-DK" dirty="0"/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r>
              <a:rPr lang="da-DK" dirty="0">
                <a:solidFill>
                  <a:schemeClr val="tx1"/>
                </a:solidFill>
              </a:rPr>
              <a:t>-&gt; Fremtidens produktion og organisering bestemmes ikke kun af økonomi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741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AB522-F616-43D7-D094-D8C58B56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på strukturudviklingen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4DE062A-E0F5-2AB3-35CB-76CAA2040506}"/>
              </a:ext>
            </a:extLst>
          </p:cNvPr>
          <p:cNvSpPr txBox="1"/>
          <p:nvPr/>
        </p:nvSpPr>
        <p:spPr>
          <a:xfrm>
            <a:off x="353851" y="5490257"/>
            <a:ext cx="2610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Kilde: </a:t>
            </a:r>
            <a:r>
              <a:rPr lang="da-DK" sz="1200" dirty="0" err="1">
                <a:solidFill>
                  <a:schemeClr val="tx1"/>
                </a:solidFill>
              </a:rPr>
              <a:t>Statistikbanken.dk</a:t>
            </a:r>
            <a:r>
              <a:rPr lang="da-DK" sz="1200" dirty="0">
                <a:solidFill>
                  <a:schemeClr val="tx1"/>
                </a:solidFill>
              </a:rPr>
              <a:t>/jord2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556EFDE-41EB-276F-79CD-5787EEEBC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31687"/>
            <a:ext cx="7772400" cy="410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37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98543-8F87-BE75-A7B3-5137199D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3. Finansiering – stordriftsfordele/ulemper?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AF64AC-533D-85E4-A06A-D5379655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35F39AD-C81B-468F-E68E-78D2EEDA2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280034"/>
            <a:ext cx="8230445" cy="430920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D47B5F2B-5B8C-A05A-9CA4-1B87DD3CBA40}"/>
              </a:ext>
            </a:extLst>
          </p:cNvPr>
          <p:cNvSpPr txBox="1"/>
          <p:nvPr/>
        </p:nvSpPr>
        <p:spPr>
          <a:xfrm>
            <a:off x="467544" y="5805264"/>
            <a:ext cx="6511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Forpagtningsandel steget fra 32% til 44% for heltidsbedrifter</a:t>
            </a:r>
          </a:p>
        </p:txBody>
      </p:sp>
    </p:spTree>
    <p:extLst>
      <p:ext uri="{BB962C8B-B14F-4D97-AF65-F5344CB8AC3E}">
        <p14:creationId xmlns:p14="http://schemas.microsoft.com/office/powerpoint/2010/main" val="4121935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F4B0-0947-ABA2-97DF-1481DA26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Konklusion: Fremtidens organisering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340A369E-EFF5-55DB-1042-D13F45EAF614}"/>
              </a:ext>
            </a:extLst>
          </p:cNvPr>
          <p:cNvCxnSpPr>
            <a:cxnSpLocks/>
          </p:cNvCxnSpPr>
          <p:nvPr/>
        </p:nvCxnSpPr>
        <p:spPr bwMode="auto">
          <a:xfrm flipH="1">
            <a:off x="2483768" y="1628800"/>
            <a:ext cx="792088" cy="36004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A54ABA9F-36AB-8C54-77CC-6667D8F809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83768" y="1989936"/>
            <a:ext cx="792088" cy="35894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72C319E6-9FC8-44D4-9129-BF4FC4A4F53A}"/>
              </a:ext>
            </a:extLst>
          </p:cNvPr>
          <p:cNvSpPr txBox="1"/>
          <p:nvPr/>
        </p:nvSpPr>
        <p:spPr>
          <a:xfrm>
            <a:off x="1042988" y="1769298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Landbrug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CE4C185-2070-8EFC-5DE3-5F1F35058962}"/>
              </a:ext>
            </a:extLst>
          </p:cNvPr>
          <p:cNvSpPr txBox="1"/>
          <p:nvPr/>
        </p:nvSpPr>
        <p:spPr>
          <a:xfrm>
            <a:off x="3321702" y="1382641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Drift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B34E402-7A35-89C4-BA02-ECF59A836B1C}"/>
              </a:ext>
            </a:extLst>
          </p:cNvPr>
          <p:cNvSpPr txBox="1"/>
          <p:nvPr/>
        </p:nvSpPr>
        <p:spPr>
          <a:xfrm>
            <a:off x="3321702" y="213986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Ejerskab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582AACD7-536A-C5BE-BC28-F7B628684315}"/>
              </a:ext>
            </a:extLst>
          </p:cNvPr>
          <p:cNvSpPr txBox="1"/>
          <p:nvPr/>
        </p:nvSpPr>
        <p:spPr>
          <a:xfrm>
            <a:off x="611560" y="3506232"/>
            <a:ext cx="317298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”Driftsselskaber”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Fokus: Optimal drift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Eksempler: </a:t>
            </a:r>
          </a:p>
          <a:p>
            <a:r>
              <a:rPr lang="da-DK" sz="2000" dirty="0">
                <a:solidFill>
                  <a:schemeClr val="tx1"/>
                </a:solidFill>
              </a:rPr>
              <a:t>DLM, Agrifos, Bram I/S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59ECCC6D-FB9A-A299-B10C-B3E5B1F20311}"/>
              </a:ext>
            </a:extLst>
          </p:cNvPr>
          <p:cNvSpPr txBox="1"/>
          <p:nvPr/>
        </p:nvSpPr>
        <p:spPr>
          <a:xfrm>
            <a:off x="4427984" y="3506232"/>
            <a:ext cx="4392488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tx1"/>
                </a:solidFill>
              </a:rPr>
              <a:t>Ejerskab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Fordelt på flere </a:t>
            </a:r>
            <a:r>
              <a:rPr lang="da-DK" sz="1600" dirty="0">
                <a:solidFill>
                  <a:schemeClr val="tx1"/>
                </a:solidFill>
              </a:rPr>
              <a:t>(udover landmand)</a:t>
            </a:r>
          </a:p>
          <a:p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>
                <a:solidFill>
                  <a:schemeClr val="tx1"/>
                </a:solidFill>
              </a:rPr>
              <a:t>Billigere finansiering</a:t>
            </a:r>
          </a:p>
          <a:p>
            <a:r>
              <a:rPr lang="da-DK" sz="2000" dirty="0">
                <a:solidFill>
                  <a:schemeClr val="tx1"/>
                </a:solidFill>
              </a:rPr>
              <a:t>+andre interesser: </a:t>
            </a:r>
          </a:p>
          <a:p>
            <a:r>
              <a:rPr lang="da-DK" sz="2000" dirty="0">
                <a:solidFill>
                  <a:schemeClr val="tx1"/>
                </a:solidFill>
              </a:rPr>
              <a:t>Jagt, natur, slægtsgård, inflation</a:t>
            </a:r>
          </a:p>
        </p:txBody>
      </p:sp>
    </p:spTree>
    <p:extLst>
      <p:ext uri="{BB962C8B-B14F-4D97-AF65-F5344CB8AC3E}">
        <p14:creationId xmlns:p14="http://schemas.microsoft.com/office/powerpoint/2010/main" val="7357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C0C1733-81E2-752E-E991-ACD8FFCAB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86"/>
          <a:stretch/>
        </p:blipFill>
        <p:spPr>
          <a:xfrm>
            <a:off x="0" y="548680"/>
            <a:ext cx="9154864" cy="61926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28479A-9BC0-672C-D089-4A25B57B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6"/>
            <a:ext cx="5864225" cy="549275"/>
          </a:xfrm>
        </p:spPr>
        <p:txBody>
          <a:bodyPr/>
          <a:lstStyle/>
          <a:p>
            <a:r>
              <a:rPr lang="da-DK" dirty="0"/>
              <a:t>Tak for opmærksomheden…</a:t>
            </a:r>
          </a:p>
        </p:txBody>
      </p:sp>
    </p:spTree>
    <p:extLst>
      <p:ext uri="{BB962C8B-B14F-4D97-AF65-F5344CB8AC3E}">
        <p14:creationId xmlns:p14="http://schemas.microsoft.com/office/powerpoint/2010/main" val="429367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7F8EE-92FB-33D3-0674-BA8173F5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driver jorden?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F371583-5C1E-1FBE-8BFC-717638F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55821"/>
            <a:ext cx="7772400" cy="39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5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D2819-347A-712C-0BA0-95418AFF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Fordeling blandt planteavlere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7A6E344-3618-37D0-2CD5-03F48FA8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24933"/>
            <a:ext cx="7772400" cy="42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0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2D1AED-AD18-9F43-6124-C3641E63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6250"/>
            <a:ext cx="6985396" cy="576486"/>
          </a:xfrm>
        </p:spPr>
        <p:txBody>
          <a:bodyPr/>
          <a:lstStyle/>
          <a:p>
            <a:r>
              <a:rPr lang="da-DK" dirty="0"/>
              <a:t>Hvem har grisene?	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180C086-19DC-3365-1844-DC6863EE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01" y="1124745"/>
            <a:ext cx="8163247" cy="45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2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46026-A520-9223-EA16-0388CE8D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476251"/>
            <a:ext cx="6697364" cy="504478"/>
          </a:xfrm>
        </p:spPr>
        <p:txBody>
          <a:bodyPr/>
          <a:lstStyle/>
          <a:p>
            <a:r>
              <a:rPr lang="da-DK" dirty="0"/>
              <a:t>Hvem har køerne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DB020D7-F4B0-4DEE-C5F7-D2BA34C3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390650"/>
            <a:ext cx="71374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16DB8-D1F6-5437-2C5B-AF30254FD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 på strukturudviklingen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986E41-E97F-2FC8-6964-E2E3FF586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581373"/>
            <a:ext cx="6550025" cy="4079875"/>
          </a:xfrm>
        </p:spPr>
        <p:txBody>
          <a:bodyPr/>
          <a:lstStyle/>
          <a:p>
            <a:r>
              <a:rPr lang="da-DK" dirty="0"/>
              <a:t>Udviklingen fortsætter med uformindsket styrke</a:t>
            </a:r>
          </a:p>
          <a:p>
            <a:r>
              <a:rPr lang="da-DK" dirty="0"/>
              <a:t>	- Især indenfor husdyrbrug</a:t>
            </a:r>
          </a:p>
          <a:p>
            <a:endParaRPr lang="da-DK" dirty="0"/>
          </a:p>
          <a:p>
            <a:r>
              <a:rPr lang="da-DK" dirty="0"/>
              <a:t>Måske lidt mindre strukturudviklingen indenfor planteavl</a:t>
            </a:r>
          </a:p>
          <a:p>
            <a:r>
              <a:rPr lang="da-DK" dirty="0"/>
              <a:t>	- hektar eller mennesker?</a:t>
            </a:r>
          </a:p>
          <a:p>
            <a:r>
              <a:rPr lang="da-DK" dirty="0"/>
              <a:t>	- Stadig meget stor andel af deltids plantebrug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________________________________________</a:t>
            </a:r>
          </a:p>
          <a:p>
            <a:endParaRPr lang="da-DK" sz="1800" dirty="0"/>
          </a:p>
          <a:p>
            <a:r>
              <a:rPr lang="da-DK" sz="1800" dirty="0"/>
              <a:t>Hvad er drivkræfterne bag udviklingen?</a:t>
            </a:r>
          </a:p>
          <a:p>
            <a:r>
              <a:rPr lang="da-DK" sz="1800" dirty="0"/>
              <a:t>	-&gt; Fremtidens organisering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08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6F1C9-F907-9781-6296-29C85E89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Drivkræfter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BA2E50-AA0F-7FDC-EF71-B95DA444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700808"/>
            <a:ext cx="6550025" cy="3753842"/>
          </a:xfrm>
        </p:spPr>
        <p:txBody>
          <a:bodyPr/>
          <a:lstStyle/>
          <a:p>
            <a:r>
              <a:rPr lang="da-DK" dirty="0"/>
              <a:t>1. Økonomi/teknologi (stordriftsfordele)</a:t>
            </a:r>
          </a:p>
          <a:p>
            <a:endParaRPr lang="da-DK" dirty="0"/>
          </a:p>
          <a:p>
            <a:r>
              <a:rPr lang="da-DK" dirty="0"/>
              <a:t>2. Kultur som drivkraft</a:t>
            </a:r>
          </a:p>
          <a:p>
            <a:endParaRPr lang="da-DK" dirty="0"/>
          </a:p>
          <a:p>
            <a:r>
              <a:rPr lang="da-DK" dirty="0"/>
              <a:t>3. Finansiering </a:t>
            </a:r>
          </a:p>
        </p:txBody>
      </p:sp>
    </p:spTree>
    <p:extLst>
      <p:ext uri="{BB962C8B-B14F-4D97-AF65-F5344CB8AC3E}">
        <p14:creationId xmlns:p14="http://schemas.microsoft.com/office/powerpoint/2010/main" val="145288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BAAA6-D375-4079-AC15-92E4EC8D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30" y="365606"/>
            <a:ext cx="5864225" cy="549275"/>
          </a:xfrm>
        </p:spPr>
        <p:txBody>
          <a:bodyPr/>
          <a:lstStyle/>
          <a:p>
            <a:r>
              <a:rPr lang="da-DK" dirty="0"/>
              <a:t>1. Produktionsøkonomi</a:t>
            </a:r>
          </a:p>
        </p:txBody>
      </p: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05EDE33D-A5C3-6542-D567-52B36B27B764}"/>
              </a:ext>
            </a:extLst>
          </p:cNvPr>
          <p:cNvCxnSpPr/>
          <p:nvPr/>
        </p:nvCxnSpPr>
        <p:spPr bwMode="auto">
          <a:xfrm>
            <a:off x="755576" y="1556792"/>
            <a:ext cx="0" cy="460851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E1D68C17-85DF-9EF1-DF7E-DF1AEC4FA872}"/>
              </a:ext>
            </a:extLst>
          </p:cNvPr>
          <p:cNvCxnSpPr>
            <a:cxnSpLocks/>
          </p:cNvCxnSpPr>
          <p:nvPr/>
        </p:nvCxnSpPr>
        <p:spPr bwMode="auto">
          <a:xfrm flipH="1">
            <a:off x="755576" y="6165304"/>
            <a:ext cx="6616352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" name="Kombinationstegning 7">
            <a:extLst>
              <a:ext uri="{FF2B5EF4-FFF2-40B4-BE49-F238E27FC236}">
                <a16:creationId xmlns:a16="http://schemas.microsoft.com/office/drawing/2014/main" id="{A7D9025B-9C11-47C6-3421-10CA7BB16779}"/>
              </a:ext>
            </a:extLst>
          </p:cNvPr>
          <p:cNvSpPr/>
          <p:nvPr/>
        </p:nvSpPr>
        <p:spPr bwMode="auto">
          <a:xfrm>
            <a:off x="1151068" y="1190162"/>
            <a:ext cx="6992471" cy="4102738"/>
          </a:xfrm>
          <a:custGeom>
            <a:avLst/>
            <a:gdLst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3" fmla="*/ 6755803 w 6755803"/>
              <a:gd name="connsiteY3" fmla="*/ 2388198 h 4275193"/>
              <a:gd name="connsiteX0" fmla="*/ 0 w 6755803"/>
              <a:gd name="connsiteY0" fmla="*/ 0 h 4275193"/>
              <a:gd name="connsiteX1" fmla="*/ 3582297 w 6755803"/>
              <a:gd name="connsiteY1" fmla="*/ 4227756 h 4275193"/>
              <a:gd name="connsiteX2" fmla="*/ 6755803 w 6755803"/>
              <a:gd name="connsiteY2" fmla="*/ 2388198 h 4275193"/>
              <a:gd name="connsiteX0" fmla="*/ 0 w 6852621"/>
              <a:gd name="connsiteY0" fmla="*/ 0 h 4325884"/>
              <a:gd name="connsiteX1" fmla="*/ 3582297 w 6852621"/>
              <a:gd name="connsiteY1" fmla="*/ 4227756 h 4325884"/>
              <a:gd name="connsiteX2" fmla="*/ 6852621 w 6852621"/>
              <a:gd name="connsiteY2" fmla="*/ 3076688 h 4325884"/>
              <a:gd name="connsiteX0" fmla="*/ 0 w 6669741"/>
              <a:gd name="connsiteY0" fmla="*/ 0 h 4484116"/>
              <a:gd name="connsiteX1" fmla="*/ 3399417 w 6669741"/>
              <a:gd name="connsiteY1" fmla="*/ 4378363 h 4484116"/>
              <a:gd name="connsiteX2" fmla="*/ 6669741 w 6669741"/>
              <a:gd name="connsiteY2" fmla="*/ 3227295 h 4484116"/>
              <a:gd name="connsiteX0" fmla="*/ 0 w 6669741"/>
              <a:gd name="connsiteY0" fmla="*/ 0 h 4504536"/>
              <a:gd name="connsiteX1" fmla="*/ 3270325 w 6669741"/>
              <a:gd name="connsiteY1" fmla="*/ 4399878 h 4504536"/>
              <a:gd name="connsiteX2" fmla="*/ 6669741 w 6669741"/>
              <a:gd name="connsiteY2" fmla="*/ 3227295 h 4504536"/>
              <a:gd name="connsiteX0" fmla="*/ 0 w 6669741"/>
              <a:gd name="connsiteY0" fmla="*/ 0 h 4461666"/>
              <a:gd name="connsiteX1" fmla="*/ 3270325 w 6669741"/>
              <a:gd name="connsiteY1" fmla="*/ 4399878 h 4461666"/>
              <a:gd name="connsiteX2" fmla="*/ 6669741 w 6669741"/>
              <a:gd name="connsiteY2" fmla="*/ 3227295 h 4461666"/>
              <a:gd name="connsiteX0" fmla="*/ 0 w 6669741"/>
              <a:gd name="connsiteY0" fmla="*/ 0 h 4607558"/>
              <a:gd name="connsiteX1" fmla="*/ 4260028 w 6669741"/>
              <a:gd name="connsiteY1" fmla="*/ 4550485 h 4607558"/>
              <a:gd name="connsiteX2" fmla="*/ 6669741 w 6669741"/>
              <a:gd name="connsiteY2" fmla="*/ 3227295 h 4607558"/>
              <a:gd name="connsiteX0" fmla="*/ 0 w 6992471"/>
              <a:gd name="connsiteY0" fmla="*/ 0 h 4667442"/>
              <a:gd name="connsiteX1" fmla="*/ 4260028 w 6992471"/>
              <a:gd name="connsiteY1" fmla="*/ 4550485 h 4667442"/>
              <a:gd name="connsiteX2" fmla="*/ 6992471 w 6992471"/>
              <a:gd name="connsiteY2" fmla="*/ 3420933 h 4667442"/>
              <a:gd name="connsiteX0" fmla="*/ 0 w 6992471"/>
              <a:gd name="connsiteY0" fmla="*/ 0 h 4102738"/>
              <a:gd name="connsiteX1" fmla="*/ 3582296 w 6992471"/>
              <a:gd name="connsiteY1" fmla="*/ 3937299 h 4102738"/>
              <a:gd name="connsiteX2" fmla="*/ 6992471 w 6992471"/>
              <a:gd name="connsiteY2" fmla="*/ 3420933 h 41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2471" h="4102738">
                <a:moveTo>
                  <a:pt x="0" y="0"/>
                </a:moveTo>
                <a:cubicBezTo>
                  <a:pt x="1228165" y="1914861"/>
                  <a:pt x="2416884" y="3367144"/>
                  <a:pt x="3582296" y="3937299"/>
                </a:cubicBezTo>
                <a:cubicBezTo>
                  <a:pt x="4747708" y="4507454"/>
                  <a:pt x="6992471" y="3420933"/>
                  <a:pt x="6992471" y="3420933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E6E6E"/>
              </a:buClr>
              <a:buSzPct val="100000"/>
              <a:buFont typeface="Verdana" pitchFamily="-109" charset="0"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109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69E7D52-8C6E-F80B-A4B7-15E5411FDA5A}"/>
              </a:ext>
            </a:extLst>
          </p:cNvPr>
          <p:cNvCxnSpPr/>
          <p:nvPr/>
        </p:nvCxnSpPr>
        <p:spPr bwMode="auto">
          <a:xfrm>
            <a:off x="5508104" y="5292900"/>
            <a:ext cx="0" cy="872404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felt 11">
            <a:extLst>
              <a:ext uri="{FF2B5EF4-FFF2-40B4-BE49-F238E27FC236}">
                <a16:creationId xmlns:a16="http://schemas.microsoft.com/office/drawing/2014/main" id="{97700179-9D56-42D0-1CC5-DB0A20164F78}"/>
              </a:ext>
            </a:extLst>
          </p:cNvPr>
          <p:cNvSpPr txBox="1"/>
          <p:nvPr/>
        </p:nvSpPr>
        <p:spPr>
          <a:xfrm>
            <a:off x="7645646" y="4077072"/>
            <a:ext cx="995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LRAC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AC7E371-A3B8-D966-30CD-0420A22B54A3}"/>
              </a:ext>
            </a:extLst>
          </p:cNvPr>
          <p:cNvSpPr txBox="1"/>
          <p:nvPr/>
        </p:nvSpPr>
        <p:spPr>
          <a:xfrm>
            <a:off x="7321037" y="3953961"/>
            <a:ext cx="1645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dirty="0">
                <a:solidFill>
                  <a:schemeClr val="tx1"/>
                </a:solidFill>
              </a:rPr>
              <a:t>Long-run average </a:t>
            </a:r>
            <a:r>
              <a:rPr lang="da-DK" sz="1000" dirty="0" err="1">
                <a:solidFill>
                  <a:schemeClr val="tx1"/>
                </a:solidFill>
              </a:rPr>
              <a:t>cost</a:t>
            </a:r>
            <a:endParaRPr lang="da-DK" sz="1000" dirty="0">
              <a:solidFill>
                <a:schemeClr val="tx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12A30C0-AADC-8796-8AEA-B43B1882FE24}"/>
              </a:ext>
            </a:extLst>
          </p:cNvPr>
          <p:cNvSpPr txBox="1"/>
          <p:nvPr/>
        </p:nvSpPr>
        <p:spPr>
          <a:xfrm>
            <a:off x="7321037" y="5996027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50B5DBE9-63CA-EC18-0747-939988FA1B31}"/>
              </a:ext>
            </a:extLst>
          </p:cNvPr>
          <p:cNvSpPr txBox="1"/>
          <p:nvPr/>
        </p:nvSpPr>
        <p:spPr>
          <a:xfrm>
            <a:off x="5080743" y="6166592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200" dirty="0">
                <a:solidFill>
                  <a:schemeClr val="tx1"/>
                </a:solidFill>
              </a:rPr>
              <a:t>Optimal</a:t>
            </a:r>
          </a:p>
          <a:p>
            <a:pPr algn="ctr"/>
            <a:r>
              <a:rPr lang="da-DK" sz="1200" dirty="0">
                <a:solidFill>
                  <a:schemeClr val="tx1"/>
                </a:solidFill>
              </a:rPr>
              <a:t>størrelse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B834A5B7-67CA-8FE1-1663-FD205126423A}"/>
              </a:ext>
            </a:extLst>
          </p:cNvPr>
          <p:cNvSpPr txBox="1"/>
          <p:nvPr/>
        </p:nvSpPr>
        <p:spPr>
          <a:xfrm>
            <a:off x="-17061" y="548680"/>
            <a:ext cx="14927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dirty="0">
                <a:solidFill>
                  <a:schemeClr val="tx1"/>
                </a:solidFill>
              </a:rPr>
              <a:t>Produktions-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omk.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pr.</a:t>
            </a:r>
          </a:p>
          <a:p>
            <a:pPr algn="ctr"/>
            <a:r>
              <a:rPr lang="da-DK" sz="1600" dirty="0">
                <a:solidFill>
                  <a:schemeClr val="tx1"/>
                </a:solidFill>
              </a:rPr>
              <a:t>enhed</a:t>
            </a:r>
          </a:p>
        </p:txBody>
      </p:sp>
    </p:spTree>
    <p:extLst>
      <p:ext uri="{BB962C8B-B14F-4D97-AF65-F5344CB8AC3E}">
        <p14:creationId xmlns:p14="http://schemas.microsoft.com/office/powerpoint/2010/main" val="128976207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tema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E6E6E"/>
          </a:buClr>
          <a:buSzPct val="100000"/>
          <a:buFont typeface="Verdana" pitchFamily="-109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6E6E6E"/>
          </a:buClr>
          <a:buSzPct val="100000"/>
          <a:buFont typeface="Verdana" pitchFamily="-109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pitchFamily="-109" charset="0"/>
          </a:defRPr>
        </a:defPPr>
      </a:lstStyle>
    </a:ln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ntor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ntor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5905</TotalTime>
  <Words>453</Words>
  <Application>Microsoft Macintosh PowerPoint</Application>
  <PresentationFormat>Skærmshow (4:3)</PresentationFormat>
  <Paragraphs>138</Paragraphs>
  <Slides>22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Lucida Calligraphy</vt:lpstr>
      <vt:lpstr>Times New Roman</vt:lpstr>
      <vt:lpstr>Verdana</vt:lpstr>
      <vt:lpstr>Wingdings</vt:lpstr>
      <vt:lpstr>Kontortema</vt:lpstr>
      <vt:lpstr>Drivkræfter i udviklingen af dansk landbrugs organisering</vt:lpstr>
      <vt:lpstr>Status på strukturudviklingen </vt:lpstr>
      <vt:lpstr>Hvem driver jorden?</vt:lpstr>
      <vt:lpstr>Fordeling blandt planteavlere</vt:lpstr>
      <vt:lpstr>Hvem har grisene? </vt:lpstr>
      <vt:lpstr>Hvem har køerne</vt:lpstr>
      <vt:lpstr>Status på strukturudviklingen</vt:lpstr>
      <vt:lpstr>Drivkræfter</vt:lpstr>
      <vt:lpstr>1. Produktionsøkonomi</vt:lpstr>
      <vt:lpstr>1. Produktionsøkonomi</vt:lpstr>
      <vt:lpstr>Ny maskin-teknolgi</vt:lpstr>
      <vt:lpstr>Ny teknologi: Flere eller færre stordriftsfordele?</vt:lpstr>
      <vt:lpstr>1. Produktionsøkonomi</vt:lpstr>
      <vt:lpstr>1. Økonomi (mere bredt) som drivkraft</vt:lpstr>
      <vt:lpstr>2. Kultur som drivkraft</vt:lpstr>
      <vt:lpstr>Fri i weekenden….</vt:lpstr>
      <vt:lpstr>Fri i weekenden….</vt:lpstr>
      <vt:lpstr>Konkurrence om arbejdskraft</vt:lpstr>
      <vt:lpstr>Andre kulturelle strømninger i samfundet</vt:lpstr>
      <vt:lpstr>3. Finansiering – stordriftsfordele/ulemper?</vt:lpstr>
      <vt:lpstr>Konklusion: Fremtidens organisering</vt:lpstr>
      <vt:lpstr>Tak for opmærksomheden…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install</dc:creator>
  <cp:lastModifiedBy>Jens-Martin Bramsen</cp:lastModifiedBy>
  <cp:revision>129</cp:revision>
  <dcterms:created xsi:type="dcterms:W3CDTF">2009-10-07T19:09:20Z</dcterms:created>
  <dcterms:modified xsi:type="dcterms:W3CDTF">2023-11-27T14:36:01Z</dcterms:modified>
</cp:coreProperties>
</file>